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94660"/>
  </p:normalViewPr>
  <p:slideViewPr>
    <p:cSldViewPr snapToGrid="0">
      <p:cViewPr varScale="1">
        <p:scale>
          <a:sx n="105" d="100"/>
          <a:sy n="105" d="100"/>
        </p:scale>
        <p:origin x="84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501EA1-A250-43C3-8859-4CFE3D1CC7F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AU"/>
        </a:p>
      </dgm:t>
    </dgm:pt>
    <dgm:pt modelId="{3D718790-7C6B-4844-9412-A71F12012E32}">
      <dgm:prSet/>
      <dgm:spPr/>
      <dgm:t>
        <a:bodyPr/>
        <a:lstStyle/>
        <a:p>
          <a:r>
            <a:rPr lang="en-US" b="0" i="0"/>
            <a:t>Sample Size:     1,000 users</a:t>
          </a:r>
          <a:endParaRPr lang="en-AU"/>
        </a:p>
      </dgm:t>
    </dgm:pt>
    <dgm:pt modelId="{9337C0D5-5E38-4F07-8F9E-E059C993AD8B}" type="parTrans" cxnId="{CCD5BFCC-CADA-4DDC-8FC7-892C1F813EA2}">
      <dgm:prSet/>
      <dgm:spPr/>
      <dgm:t>
        <a:bodyPr/>
        <a:lstStyle/>
        <a:p>
          <a:endParaRPr lang="en-AU"/>
        </a:p>
      </dgm:t>
    </dgm:pt>
    <dgm:pt modelId="{BA8B12D4-8FBF-4D00-8BC1-95C43CD076DA}" type="sibTrans" cxnId="{CCD5BFCC-CADA-4DDC-8FC7-892C1F813EA2}">
      <dgm:prSet/>
      <dgm:spPr/>
      <dgm:t>
        <a:bodyPr/>
        <a:lstStyle/>
        <a:p>
          <a:endParaRPr lang="en-AU"/>
        </a:p>
      </dgm:t>
    </dgm:pt>
    <dgm:pt modelId="{23B8E88D-AC23-4743-A2EC-CB5986E0CD4C}">
      <dgm:prSet/>
      <dgm:spPr/>
      <dgm:t>
        <a:bodyPr/>
        <a:lstStyle/>
        <a:p>
          <a:r>
            <a:rPr lang="en-US" b="0" i="0"/>
            <a:t>Time Period:     July 1-31, 2023  </a:t>
          </a:r>
          <a:endParaRPr lang="en-AU"/>
        </a:p>
      </dgm:t>
    </dgm:pt>
    <dgm:pt modelId="{82573AB4-4F56-409E-AA79-4C716C91A752}" type="parTrans" cxnId="{DC3E6D02-3667-4ECF-B22C-5EE660CC717F}">
      <dgm:prSet/>
      <dgm:spPr/>
      <dgm:t>
        <a:bodyPr/>
        <a:lstStyle/>
        <a:p>
          <a:endParaRPr lang="en-AU"/>
        </a:p>
      </dgm:t>
    </dgm:pt>
    <dgm:pt modelId="{B77E99C4-A89E-4D54-8BC6-3FED0A90B753}" type="sibTrans" cxnId="{DC3E6D02-3667-4ECF-B22C-5EE660CC717F}">
      <dgm:prSet/>
      <dgm:spPr/>
      <dgm:t>
        <a:bodyPr/>
        <a:lstStyle/>
        <a:p>
          <a:endParaRPr lang="en-AU"/>
        </a:p>
      </dgm:t>
    </dgm:pt>
    <dgm:pt modelId="{A9D5BF98-2A45-49DB-8E7B-3DFFB0185727}">
      <dgm:prSet/>
      <dgm:spPr/>
      <dgm:t>
        <a:bodyPr/>
        <a:lstStyle/>
        <a:p>
          <a:r>
            <a:rPr lang="en-US" b="0" i="0"/>
            <a:t>Groups:          A (Control) vs B (Treatment)</a:t>
          </a:r>
          <a:endParaRPr lang="en-AU"/>
        </a:p>
      </dgm:t>
    </dgm:pt>
    <dgm:pt modelId="{1F29639C-923F-4710-9EEC-F5574E073563}" type="parTrans" cxnId="{CEAE666B-42AE-4E6F-B8F6-7C6C7BFA9AA9}">
      <dgm:prSet/>
      <dgm:spPr/>
      <dgm:t>
        <a:bodyPr/>
        <a:lstStyle/>
        <a:p>
          <a:endParaRPr lang="en-AU"/>
        </a:p>
      </dgm:t>
    </dgm:pt>
    <dgm:pt modelId="{04E9C774-1747-4A13-9E94-27AAC87606AD}" type="sibTrans" cxnId="{CEAE666B-42AE-4E6F-B8F6-7C6C7BFA9AA9}">
      <dgm:prSet/>
      <dgm:spPr/>
      <dgm:t>
        <a:bodyPr/>
        <a:lstStyle/>
        <a:p>
          <a:endParaRPr lang="en-AU"/>
        </a:p>
      </dgm:t>
    </dgm:pt>
    <dgm:pt modelId="{04641679-4183-48C7-BB4C-DE7696326DE9}">
      <dgm:prSet/>
      <dgm:spPr/>
      <dgm:t>
        <a:bodyPr/>
        <a:lstStyle/>
        <a:p>
          <a:r>
            <a:rPr lang="en-US" b="0" i="0"/>
            <a:t>Key Variables:   Age, gender, social score, viewing hours</a:t>
          </a:r>
          <a:endParaRPr lang="en-AU"/>
        </a:p>
      </dgm:t>
    </dgm:pt>
    <dgm:pt modelId="{A4C7AA09-A8B5-44BC-92D7-507E61412D54}" type="parTrans" cxnId="{C096CC7B-A94C-4492-A686-F744F31BCAF2}">
      <dgm:prSet/>
      <dgm:spPr/>
      <dgm:t>
        <a:bodyPr/>
        <a:lstStyle/>
        <a:p>
          <a:endParaRPr lang="en-AU"/>
        </a:p>
      </dgm:t>
    </dgm:pt>
    <dgm:pt modelId="{67E0074D-58E9-4CE5-A15B-DFD55D341138}" type="sibTrans" cxnId="{C096CC7B-A94C-4492-A686-F744F31BCAF2}">
      <dgm:prSet/>
      <dgm:spPr/>
      <dgm:t>
        <a:bodyPr/>
        <a:lstStyle/>
        <a:p>
          <a:endParaRPr lang="en-AU"/>
        </a:p>
      </dgm:t>
    </dgm:pt>
    <dgm:pt modelId="{75A80A5A-73CF-49E6-9CDB-1CACFF97ABB0}">
      <dgm:prSet/>
      <dgm:spPr/>
      <dgm:t>
        <a:bodyPr/>
        <a:lstStyle/>
        <a:p>
          <a:r>
            <a:rPr lang="en-US" b="0" i="0"/>
            <a:t>Algorithm Change: July 18th, 00:01</a:t>
          </a:r>
          <a:endParaRPr lang="en-AU"/>
        </a:p>
      </dgm:t>
    </dgm:pt>
    <dgm:pt modelId="{C93A9283-4F67-4972-8FB7-45A9A3E0EDBD}" type="parTrans" cxnId="{BB7E4B60-E615-4BA9-9F4C-B44BE87250E2}">
      <dgm:prSet/>
      <dgm:spPr/>
      <dgm:t>
        <a:bodyPr/>
        <a:lstStyle/>
        <a:p>
          <a:endParaRPr lang="en-AU"/>
        </a:p>
      </dgm:t>
    </dgm:pt>
    <dgm:pt modelId="{A0115F70-7A46-4416-BC64-D97E7F70FCD4}" type="sibTrans" cxnId="{BB7E4B60-E615-4BA9-9F4C-B44BE87250E2}">
      <dgm:prSet/>
      <dgm:spPr/>
      <dgm:t>
        <a:bodyPr/>
        <a:lstStyle/>
        <a:p>
          <a:endParaRPr lang="en-AU"/>
        </a:p>
      </dgm:t>
    </dgm:pt>
    <dgm:pt modelId="{8D1E949F-A946-41F7-A4A0-12573A509481}">
      <dgm:prSet/>
      <dgm:spPr/>
      <dgm:t>
        <a:bodyPr/>
        <a:lstStyle/>
        <a:p>
          <a:r>
            <a:rPr lang="en-US" b="0" i="0"/>
            <a:t>Expected Design: 50/50 randomized A/B test</a:t>
          </a:r>
          <a:endParaRPr lang="en-AU"/>
        </a:p>
      </dgm:t>
    </dgm:pt>
    <dgm:pt modelId="{816DF3EF-F8AE-47CD-A763-89933755B7C9}" type="parTrans" cxnId="{3072C2D7-265E-4723-A49D-BCD753274776}">
      <dgm:prSet/>
      <dgm:spPr/>
      <dgm:t>
        <a:bodyPr/>
        <a:lstStyle/>
        <a:p>
          <a:endParaRPr lang="en-AU"/>
        </a:p>
      </dgm:t>
    </dgm:pt>
    <dgm:pt modelId="{E9023023-FC7D-4804-A427-18FF9DBE5260}" type="sibTrans" cxnId="{3072C2D7-265E-4723-A49D-BCD753274776}">
      <dgm:prSet/>
      <dgm:spPr/>
      <dgm:t>
        <a:bodyPr/>
        <a:lstStyle/>
        <a:p>
          <a:endParaRPr lang="en-AU"/>
        </a:p>
      </dgm:t>
    </dgm:pt>
    <dgm:pt modelId="{71E8CA33-6B3E-439B-B0AD-427E6497F072}" type="pres">
      <dgm:prSet presAssocID="{41501EA1-A250-43C3-8859-4CFE3D1CC7F6}" presName="linear" presStyleCnt="0">
        <dgm:presLayoutVars>
          <dgm:animLvl val="lvl"/>
          <dgm:resizeHandles val="exact"/>
        </dgm:presLayoutVars>
      </dgm:prSet>
      <dgm:spPr/>
    </dgm:pt>
    <dgm:pt modelId="{31F8B427-DB96-4202-A2FE-BB2B6967B016}" type="pres">
      <dgm:prSet presAssocID="{3D718790-7C6B-4844-9412-A71F12012E32}" presName="parentText" presStyleLbl="node1" presStyleIdx="0" presStyleCnt="6">
        <dgm:presLayoutVars>
          <dgm:chMax val="0"/>
          <dgm:bulletEnabled val="1"/>
        </dgm:presLayoutVars>
      </dgm:prSet>
      <dgm:spPr/>
    </dgm:pt>
    <dgm:pt modelId="{DBFCBDAF-C10F-4EA6-88ED-493A0B413472}" type="pres">
      <dgm:prSet presAssocID="{BA8B12D4-8FBF-4D00-8BC1-95C43CD076DA}" presName="spacer" presStyleCnt="0"/>
      <dgm:spPr/>
    </dgm:pt>
    <dgm:pt modelId="{E2A8A1FC-8902-41C7-A1BE-BC6C9A731F54}" type="pres">
      <dgm:prSet presAssocID="{23B8E88D-AC23-4743-A2EC-CB5986E0CD4C}" presName="parentText" presStyleLbl="node1" presStyleIdx="1" presStyleCnt="6">
        <dgm:presLayoutVars>
          <dgm:chMax val="0"/>
          <dgm:bulletEnabled val="1"/>
        </dgm:presLayoutVars>
      </dgm:prSet>
      <dgm:spPr/>
    </dgm:pt>
    <dgm:pt modelId="{8CC10F2A-7852-4B7C-99E4-235483824D40}" type="pres">
      <dgm:prSet presAssocID="{B77E99C4-A89E-4D54-8BC6-3FED0A90B753}" presName="spacer" presStyleCnt="0"/>
      <dgm:spPr/>
    </dgm:pt>
    <dgm:pt modelId="{31A3834E-DF70-4535-990D-C7F7BF81C16D}" type="pres">
      <dgm:prSet presAssocID="{A9D5BF98-2A45-49DB-8E7B-3DFFB0185727}" presName="parentText" presStyleLbl="node1" presStyleIdx="2" presStyleCnt="6">
        <dgm:presLayoutVars>
          <dgm:chMax val="0"/>
          <dgm:bulletEnabled val="1"/>
        </dgm:presLayoutVars>
      </dgm:prSet>
      <dgm:spPr/>
    </dgm:pt>
    <dgm:pt modelId="{59B5091A-7E17-4B67-A6F4-5937EC68DE2E}" type="pres">
      <dgm:prSet presAssocID="{04E9C774-1747-4A13-9E94-27AAC87606AD}" presName="spacer" presStyleCnt="0"/>
      <dgm:spPr/>
    </dgm:pt>
    <dgm:pt modelId="{7A1FE47E-ED3B-4CA9-A493-064B6BB53A62}" type="pres">
      <dgm:prSet presAssocID="{04641679-4183-48C7-BB4C-DE7696326DE9}" presName="parentText" presStyleLbl="node1" presStyleIdx="3" presStyleCnt="6">
        <dgm:presLayoutVars>
          <dgm:chMax val="0"/>
          <dgm:bulletEnabled val="1"/>
        </dgm:presLayoutVars>
      </dgm:prSet>
      <dgm:spPr/>
    </dgm:pt>
    <dgm:pt modelId="{B8FC1E91-1429-44EB-858A-B47072BFFA5E}" type="pres">
      <dgm:prSet presAssocID="{67E0074D-58E9-4CE5-A15B-DFD55D341138}" presName="spacer" presStyleCnt="0"/>
      <dgm:spPr/>
    </dgm:pt>
    <dgm:pt modelId="{7D33C33D-314C-4B0F-8051-29E86EB696FA}" type="pres">
      <dgm:prSet presAssocID="{75A80A5A-73CF-49E6-9CDB-1CACFF97ABB0}" presName="parentText" presStyleLbl="node1" presStyleIdx="4" presStyleCnt="6">
        <dgm:presLayoutVars>
          <dgm:chMax val="0"/>
          <dgm:bulletEnabled val="1"/>
        </dgm:presLayoutVars>
      </dgm:prSet>
      <dgm:spPr/>
    </dgm:pt>
    <dgm:pt modelId="{31CADE45-6C8F-4F1F-BA79-4A52AC28532C}" type="pres">
      <dgm:prSet presAssocID="{A0115F70-7A46-4416-BC64-D97E7F70FCD4}" presName="spacer" presStyleCnt="0"/>
      <dgm:spPr/>
    </dgm:pt>
    <dgm:pt modelId="{56107C7D-5073-420F-A56D-51F9D692A0F9}" type="pres">
      <dgm:prSet presAssocID="{8D1E949F-A946-41F7-A4A0-12573A509481}" presName="parentText" presStyleLbl="node1" presStyleIdx="5" presStyleCnt="6">
        <dgm:presLayoutVars>
          <dgm:chMax val="0"/>
          <dgm:bulletEnabled val="1"/>
        </dgm:presLayoutVars>
      </dgm:prSet>
      <dgm:spPr/>
    </dgm:pt>
  </dgm:ptLst>
  <dgm:cxnLst>
    <dgm:cxn modelId="{DC3E6D02-3667-4ECF-B22C-5EE660CC717F}" srcId="{41501EA1-A250-43C3-8859-4CFE3D1CC7F6}" destId="{23B8E88D-AC23-4743-A2EC-CB5986E0CD4C}" srcOrd="1" destOrd="0" parTransId="{82573AB4-4F56-409E-AA79-4C716C91A752}" sibTransId="{B77E99C4-A89E-4D54-8BC6-3FED0A90B753}"/>
    <dgm:cxn modelId="{40C01B27-8A8A-456F-8AD6-A3D93A0A7741}" type="presOf" srcId="{04641679-4183-48C7-BB4C-DE7696326DE9}" destId="{7A1FE47E-ED3B-4CA9-A493-064B6BB53A62}" srcOrd="0" destOrd="0" presId="urn:microsoft.com/office/officeart/2005/8/layout/vList2"/>
    <dgm:cxn modelId="{BB7E4B60-E615-4BA9-9F4C-B44BE87250E2}" srcId="{41501EA1-A250-43C3-8859-4CFE3D1CC7F6}" destId="{75A80A5A-73CF-49E6-9CDB-1CACFF97ABB0}" srcOrd="4" destOrd="0" parTransId="{C93A9283-4F67-4972-8FB7-45A9A3E0EDBD}" sibTransId="{A0115F70-7A46-4416-BC64-D97E7F70FCD4}"/>
    <dgm:cxn modelId="{084F2345-A949-4A46-B02D-40ABB967393D}" type="presOf" srcId="{75A80A5A-73CF-49E6-9CDB-1CACFF97ABB0}" destId="{7D33C33D-314C-4B0F-8051-29E86EB696FA}" srcOrd="0" destOrd="0" presId="urn:microsoft.com/office/officeart/2005/8/layout/vList2"/>
    <dgm:cxn modelId="{258F4C65-8ACE-4506-AD56-C67A0873CE5C}" type="presOf" srcId="{23B8E88D-AC23-4743-A2EC-CB5986E0CD4C}" destId="{E2A8A1FC-8902-41C7-A1BE-BC6C9A731F54}" srcOrd="0" destOrd="0" presId="urn:microsoft.com/office/officeart/2005/8/layout/vList2"/>
    <dgm:cxn modelId="{CEAE666B-42AE-4E6F-B8F6-7C6C7BFA9AA9}" srcId="{41501EA1-A250-43C3-8859-4CFE3D1CC7F6}" destId="{A9D5BF98-2A45-49DB-8E7B-3DFFB0185727}" srcOrd="2" destOrd="0" parTransId="{1F29639C-923F-4710-9EEC-F5574E073563}" sibTransId="{04E9C774-1747-4A13-9E94-27AAC87606AD}"/>
    <dgm:cxn modelId="{FEB13A76-6CF3-46DB-97A4-265643BB3B4B}" type="presOf" srcId="{41501EA1-A250-43C3-8859-4CFE3D1CC7F6}" destId="{71E8CA33-6B3E-439B-B0AD-427E6497F072}" srcOrd="0" destOrd="0" presId="urn:microsoft.com/office/officeart/2005/8/layout/vList2"/>
    <dgm:cxn modelId="{C096CC7B-A94C-4492-A686-F744F31BCAF2}" srcId="{41501EA1-A250-43C3-8859-4CFE3D1CC7F6}" destId="{04641679-4183-48C7-BB4C-DE7696326DE9}" srcOrd="3" destOrd="0" parTransId="{A4C7AA09-A8B5-44BC-92D7-507E61412D54}" sibTransId="{67E0074D-58E9-4CE5-A15B-DFD55D341138}"/>
    <dgm:cxn modelId="{1DF1E9C0-6E1C-4291-AC4D-F7E1C97657C2}" type="presOf" srcId="{8D1E949F-A946-41F7-A4A0-12573A509481}" destId="{56107C7D-5073-420F-A56D-51F9D692A0F9}" srcOrd="0" destOrd="0" presId="urn:microsoft.com/office/officeart/2005/8/layout/vList2"/>
    <dgm:cxn modelId="{CCD5BFCC-CADA-4DDC-8FC7-892C1F813EA2}" srcId="{41501EA1-A250-43C3-8859-4CFE3D1CC7F6}" destId="{3D718790-7C6B-4844-9412-A71F12012E32}" srcOrd="0" destOrd="0" parTransId="{9337C0D5-5E38-4F07-8F9E-E059C993AD8B}" sibTransId="{BA8B12D4-8FBF-4D00-8BC1-95C43CD076DA}"/>
    <dgm:cxn modelId="{3072C2D7-265E-4723-A49D-BCD753274776}" srcId="{41501EA1-A250-43C3-8859-4CFE3D1CC7F6}" destId="{8D1E949F-A946-41F7-A4A0-12573A509481}" srcOrd="5" destOrd="0" parTransId="{816DF3EF-F8AE-47CD-A763-89933755B7C9}" sibTransId="{E9023023-FC7D-4804-A427-18FF9DBE5260}"/>
    <dgm:cxn modelId="{61747AEB-AA3B-4D02-8006-F172F1DACC01}" type="presOf" srcId="{A9D5BF98-2A45-49DB-8E7B-3DFFB0185727}" destId="{31A3834E-DF70-4535-990D-C7F7BF81C16D}" srcOrd="0" destOrd="0" presId="urn:microsoft.com/office/officeart/2005/8/layout/vList2"/>
    <dgm:cxn modelId="{04BC3BED-B705-4C51-9792-CED68C5533DE}" type="presOf" srcId="{3D718790-7C6B-4844-9412-A71F12012E32}" destId="{31F8B427-DB96-4202-A2FE-BB2B6967B016}" srcOrd="0" destOrd="0" presId="urn:microsoft.com/office/officeart/2005/8/layout/vList2"/>
    <dgm:cxn modelId="{986C51DA-28CA-4825-BFA3-33E01E13653E}" type="presParOf" srcId="{71E8CA33-6B3E-439B-B0AD-427E6497F072}" destId="{31F8B427-DB96-4202-A2FE-BB2B6967B016}" srcOrd="0" destOrd="0" presId="urn:microsoft.com/office/officeart/2005/8/layout/vList2"/>
    <dgm:cxn modelId="{34287C75-523B-47F1-B604-4A6D827A9E2F}" type="presParOf" srcId="{71E8CA33-6B3E-439B-B0AD-427E6497F072}" destId="{DBFCBDAF-C10F-4EA6-88ED-493A0B413472}" srcOrd="1" destOrd="0" presId="urn:microsoft.com/office/officeart/2005/8/layout/vList2"/>
    <dgm:cxn modelId="{672AA89A-EDF3-4C45-8285-2062F676305E}" type="presParOf" srcId="{71E8CA33-6B3E-439B-B0AD-427E6497F072}" destId="{E2A8A1FC-8902-41C7-A1BE-BC6C9A731F54}" srcOrd="2" destOrd="0" presId="urn:microsoft.com/office/officeart/2005/8/layout/vList2"/>
    <dgm:cxn modelId="{7C88C45E-35B0-4269-8AC8-5EE28CB62007}" type="presParOf" srcId="{71E8CA33-6B3E-439B-B0AD-427E6497F072}" destId="{8CC10F2A-7852-4B7C-99E4-235483824D40}" srcOrd="3" destOrd="0" presId="urn:microsoft.com/office/officeart/2005/8/layout/vList2"/>
    <dgm:cxn modelId="{920E9EEA-8C32-4410-B515-41880246D912}" type="presParOf" srcId="{71E8CA33-6B3E-439B-B0AD-427E6497F072}" destId="{31A3834E-DF70-4535-990D-C7F7BF81C16D}" srcOrd="4" destOrd="0" presId="urn:microsoft.com/office/officeart/2005/8/layout/vList2"/>
    <dgm:cxn modelId="{ADBAD592-B7F5-480D-A708-955A0B59FB52}" type="presParOf" srcId="{71E8CA33-6B3E-439B-B0AD-427E6497F072}" destId="{59B5091A-7E17-4B67-A6F4-5937EC68DE2E}" srcOrd="5" destOrd="0" presId="urn:microsoft.com/office/officeart/2005/8/layout/vList2"/>
    <dgm:cxn modelId="{E479ECDB-DE0C-4309-9BAA-6A559E6D563D}" type="presParOf" srcId="{71E8CA33-6B3E-439B-B0AD-427E6497F072}" destId="{7A1FE47E-ED3B-4CA9-A493-064B6BB53A62}" srcOrd="6" destOrd="0" presId="urn:microsoft.com/office/officeart/2005/8/layout/vList2"/>
    <dgm:cxn modelId="{C2BEC6A0-A9B7-4241-B902-5992E442F9FC}" type="presParOf" srcId="{71E8CA33-6B3E-439B-B0AD-427E6497F072}" destId="{B8FC1E91-1429-44EB-858A-B47072BFFA5E}" srcOrd="7" destOrd="0" presId="urn:microsoft.com/office/officeart/2005/8/layout/vList2"/>
    <dgm:cxn modelId="{E4E58674-D809-4635-AB41-27086C8DD171}" type="presParOf" srcId="{71E8CA33-6B3E-439B-B0AD-427E6497F072}" destId="{7D33C33D-314C-4B0F-8051-29E86EB696FA}" srcOrd="8" destOrd="0" presId="urn:microsoft.com/office/officeart/2005/8/layout/vList2"/>
    <dgm:cxn modelId="{EA5B207A-D249-42E5-8D8C-9B5F0182A0AA}" type="presParOf" srcId="{71E8CA33-6B3E-439B-B0AD-427E6497F072}" destId="{31CADE45-6C8F-4F1F-BA79-4A52AC28532C}" srcOrd="9" destOrd="0" presId="urn:microsoft.com/office/officeart/2005/8/layout/vList2"/>
    <dgm:cxn modelId="{3881E33F-A3CC-4A43-A786-69832D75CF77}" type="presParOf" srcId="{71E8CA33-6B3E-439B-B0AD-427E6497F072}" destId="{56107C7D-5073-420F-A56D-51F9D692A0F9}" srcOrd="1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F201417-013C-470F-BC71-A6FFB7334FC6}"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AU"/>
        </a:p>
      </dgm:t>
    </dgm:pt>
    <dgm:pt modelId="{68BD8899-2395-4A6B-82D9-3F2BED55DC7C}">
      <dgm:prSet custT="1"/>
      <dgm:spPr/>
      <dgm:t>
        <a:bodyPr/>
        <a:lstStyle/>
        <a:p>
          <a:r>
            <a:rPr lang="en-US" sz="1800" b="1" i="0" dirty="0"/>
            <a:t>Group A Mean:     </a:t>
          </a:r>
          <a:r>
            <a:rPr lang="en-US" sz="1800" b="0" i="0" dirty="0"/>
            <a:t>4.336 hours/day</a:t>
          </a:r>
          <a:endParaRPr lang="en-AU" sz="1800" dirty="0"/>
        </a:p>
      </dgm:t>
    </dgm:pt>
    <dgm:pt modelId="{EE8AB4A6-D8C5-4286-82E3-0E076E45DC7A}" type="parTrans" cxnId="{76756AB9-04E4-4331-9258-98077079BE66}">
      <dgm:prSet/>
      <dgm:spPr/>
      <dgm:t>
        <a:bodyPr/>
        <a:lstStyle/>
        <a:p>
          <a:endParaRPr lang="en-AU"/>
        </a:p>
      </dgm:t>
    </dgm:pt>
    <dgm:pt modelId="{766DB8AC-CC24-48C3-8D97-E7FC700AFF86}" type="sibTrans" cxnId="{76756AB9-04E4-4331-9258-98077079BE66}">
      <dgm:prSet/>
      <dgm:spPr/>
      <dgm:t>
        <a:bodyPr/>
        <a:lstStyle/>
        <a:p>
          <a:endParaRPr lang="en-AU"/>
        </a:p>
      </dgm:t>
    </dgm:pt>
    <dgm:pt modelId="{37B4454A-4134-4DF7-B035-A5630F5D42AC}">
      <dgm:prSet custT="1"/>
      <dgm:spPr/>
      <dgm:t>
        <a:bodyPr/>
        <a:lstStyle/>
        <a:p>
          <a:r>
            <a:rPr lang="en-US" sz="1800" b="1" i="0" dirty="0"/>
            <a:t>Group B Mean:     </a:t>
          </a:r>
          <a:r>
            <a:rPr lang="en-US" sz="1800" b="0" i="0" dirty="0"/>
            <a:t>4.811 hours/day  </a:t>
          </a:r>
          <a:endParaRPr lang="en-AU" sz="1800" dirty="0"/>
        </a:p>
      </dgm:t>
    </dgm:pt>
    <dgm:pt modelId="{588F7D06-0389-461C-A577-0C9C73F11408}" type="parTrans" cxnId="{7050C5EB-5D04-4106-8414-4CFF12177B21}">
      <dgm:prSet/>
      <dgm:spPr/>
      <dgm:t>
        <a:bodyPr/>
        <a:lstStyle/>
        <a:p>
          <a:endParaRPr lang="en-AU"/>
        </a:p>
      </dgm:t>
    </dgm:pt>
    <dgm:pt modelId="{3F346B59-613C-48FF-9DA6-2B09270344C6}" type="sibTrans" cxnId="{7050C5EB-5D04-4106-8414-4CFF12177B21}">
      <dgm:prSet/>
      <dgm:spPr/>
      <dgm:t>
        <a:bodyPr/>
        <a:lstStyle/>
        <a:p>
          <a:endParaRPr lang="en-AU"/>
        </a:p>
      </dgm:t>
    </dgm:pt>
    <dgm:pt modelId="{27CDEDCA-429C-42E4-93B8-A056A753CC6E}">
      <dgm:prSet custT="1"/>
      <dgm:spPr/>
      <dgm:t>
        <a:bodyPr/>
        <a:lstStyle/>
        <a:p>
          <a:r>
            <a:rPr lang="en-US" sz="1800" b="1" i="0" dirty="0"/>
            <a:t>Difference:       </a:t>
          </a:r>
          <a:r>
            <a:rPr lang="en-US" sz="1800" b="0" i="0" dirty="0"/>
            <a:t>+0.475 hours (+10.9%)</a:t>
          </a:r>
          <a:endParaRPr lang="en-AU" sz="1800" dirty="0"/>
        </a:p>
      </dgm:t>
    </dgm:pt>
    <dgm:pt modelId="{0D94CDC9-3347-487E-B728-2AF4C6E1748E}" type="parTrans" cxnId="{B8A5B91D-451E-4A62-BC34-153380346AD5}">
      <dgm:prSet/>
      <dgm:spPr/>
      <dgm:t>
        <a:bodyPr/>
        <a:lstStyle/>
        <a:p>
          <a:endParaRPr lang="en-AU"/>
        </a:p>
      </dgm:t>
    </dgm:pt>
    <dgm:pt modelId="{F4864052-9A91-42D6-A7EF-E47D374E7F1B}" type="sibTrans" cxnId="{B8A5B91D-451E-4A62-BC34-153380346AD5}">
      <dgm:prSet/>
      <dgm:spPr/>
      <dgm:t>
        <a:bodyPr/>
        <a:lstStyle/>
        <a:p>
          <a:endParaRPr lang="en-AU"/>
        </a:p>
      </dgm:t>
    </dgm:pt>
    <dgm:pt modelId="{E3AA78E2-E5E9-42FA-B2C1-EB27F495F9D7}">
      <dgm:prSet custT="1"/>
      <dgm:spPr/>
      <dgm:t>
        <a:bodyPr/>
        <a:lstStyle/>
        <a:p>
          <a:r>
            <a:rPr lang="en-US" sz="1800" b="1" i="0" dirty="0"/>
            <a:t>P-value:          </a:t>
          </a:r>
          <a:r>
            <a:rPr lang="en-US" sz="1800" b="0" i="0" dirty="0"/>
            <a:t>&lt; 0.05 (significant)</a:t>
          </a:r>
          <a:endParaRPr lang="en-AU" sz="1800" dirty="0"/>
        </a:p>
      </dgm:t>
    </dgm:pt>
    <dgm:pt modelId="{ED0D2347-CB59-4860-A7B8-F57311DA5FA8}" type="parTrans" cxnId="{0C16B7EE-21E9-455F-8453-79C54B5DEC02}">
      <dgm:prSet/>
      <dgm:spPr/>
      <dgm:t>
        <a:bodyPr/>
        <a:lstStyle/>
        <a:p>
          <a:endParaRPr lang="en-AU"/>
        </a:p>
      </dgm:t>
    </dgm:pt>
    <dgm:pt modelId="{B9EB412E-4970-429E-AB34-0147759506F3}" type="sibTrans" cxnId="{0C16B7EE-21E9-455F-8453-79C54B5DEC02}">
      <dgm:prSet/>
      <dgm:spPr/>
      <dgm:t>
        <a:bodyPr/>
        <a:lstStyle/>
        <a:p>
          <a:endParaRPr lang="en-AU"/>
        </a:p>
      </dgm:t>
    </dgm:pt>
    <dgm:pt modelId="{56CC643B-065C-4065-AA38-6831349CA46B}" type="pres">
      <dgm:prSet presAssocID="{AF201417-013C-470F-BC71-A6FFB7334FC6}" presName="Name0" presStyleCnt="0">
        <dgm:presLayoutVars>
          <dgm:dir/>
          <dgm:animLvl val="lvl"/>
          <dgm:resizeHandles val="exact"/>
        </dgm:presLayoutVars>
      </dgm:prSet>
      <dgm:spPr/>
    </dgm:pt>
    <dgm:pt modelId="{E4C4C901-C65D-4BC0-B6EC-1E9225EB1296}" type="pres">
      <dgm:prSet presAssocID="{68BD8899-2395-4A6B-82D9-3F2BED55DC7C}" presName="linNode" presStyleCnt="0"/>
      <dgm:spPr/>
    </dgm:pt>
    <dgm:pt modelId="{5DA11543-7923-48EB-B3E8-D07D25B841D3}" type="pres">
      <dgm:prSet presAssocID="{68BD8899-2395-4A6B-82D9-3F2BED55DC7C}" presName="parentText" presStyleLbl="node1" presStyleIdx="0" presStyleCnt="4" custScaleX="215783">
        <dgm:presLayoutVars>
          <dgm:chMax val="1"/>
          <dgm:bulletEnabled val="1"/>
        </dgm:presLayoutVars>
      </dgm:prSet>
      <dgm:spPr/>
    </dgm:pt>
    <dgm:pt modelId="{4A5B0D05-8E3E-46A6-9AD9-511615453139}" type="pres">
      <dgm:prSet presAssocID="{766DB8AC-CC24-48C3-8D97-E7FC700AFF86}" presName="sp" presStyleCnt="0"/>
      <dgm:spPr/>
    </dgm:pt>
    <dgm:pt modelId="{38E01544-F123-46F5-8679-2B3DCD49101A}" type="pres">
      <dgm:prSet presAssocID="{37B4454A-4134-4DF7-B035-A5630F5D42AC}" presName="linNode" presStyleCnt="0"/>
      <dgm:spPr/>
    </dgm:pt>
    <dgm:pt modelId="{20C0D1F6-0F6A-4E81-8205-B4A65B85CA6C}" type="pres">
      <dgm:prSet presAssocID="{37B4454A-4134-4DF7-B035-A5630F5D42AC}" presName="parentText" presStyleLbl="node1" presStyleIdx="1" presStyleCnt="4" custScaleX="215783">
        <dgm:presLayoutVars>
          <dgm:chMax val="1"/>
          <dgm:bulletEnabled val="1"/>
        </dgm:presLayoutVars>
      </dgm:prSet>
      <dgm:spPr/>
    </dgm:pt>
    <dgm:pt modelId="{EE680707-4B7A-4421-9096-DF27E946E697}" type="pres">
      <dgm:prSet presAssocID="{3F346B59-613C-48FF-9DA6-2B09270344C6}" presName="sp" presStyleCnt="0"/>
      <dgm:spPr/>
    </dgm:pt>
    <dgm:pt modelId="{0D3EE4C5-1234-41DE-B3C2-F41ADE24293C}" type="pres">
      <dgm:prSet presAssocID="{27CDEDCA-429C-42E4-93B8-A056A753CC6E}" presName="linNode" presStyleCnt="0"/>
      <dgm:spPr/>
    </dgm:pt>
    <dgm:pt modelId="{ADB68B0F-4995-4D5A-A9D9-EACE5C15C7F6}" type="pres">
      <dgm:prSet presAssocID="{27CDEDCA-429C-42E4-93B8-A056A753CC6E}" presName="parentText" presStyleLbl="node1" presStyleIdx="2" presStyleCnt="4" custScaleX="216410">
        <dgm:presLayoutVars>
          <dgm:chMax val="1"/>
          <dgm:bulletEnabled val="1"/>
        </dgm:presLayoutVars>
      </dgm:prSet>
      <dgm:spPr/>
    </dgm:pt>
    <dgm:pt modelId="{0BA9EC45-BA5F-4342-AF5C-7CE98921ED41}" type="pres">
      <dgm:prSet presAssocID="{F4864052-9A91-42D6-A7EF-E47D374E7F1B}" presName="sp" presStyleCnt="0"/>
      <dgm:spPr/>
    </dgm:pt>
    <dgm:pt modelId="{1B3C8A37-61F5-479B-8D17-FF7EA661DDEC}" type="pres">
      <dgm:prSet presAssocID="{E3AA78E2-E5E9-42FA-B2C1-EB27F495F9D7}" presName="linNode" presStyleCnt="0"/>
      <dgm:spPr/>
    </dgm:pt>
    <dgm:pt modelId="{2627F484-61E0-4B6D-B1CA-86EAA30D60B0}" type="pres">
      <dgm:prSet presAssocID="{E3AA78E2-E5E9-42FA-B2C1-EB27F495F9D7}" presName="parentText" presStyleLbl="node1" presStyleIdx="3" presStyleCnt="4" custScaleX="216526">
        <dgm:presLayoutVars>
          <dgm:chMax val="1"/>
          <dgm:bulletEnabled val="1"/>
        </dgm:presLayoutVars>
      </dgm:prSet>
      <dgm:spPr/>
    </dgm:pt>
  </dgm:ptLst>
  <dgm:cxnLst>
    <dgm:cxn modelId="{87696C1D-4031-4F41-A1F1-0E6032E31EBD}" type="presOf" srcId="{AF201417-013C-470F-BC71-A6FFB7334FC6}" destId="{56CC643B-065C-4065-AA38-6831349CA46B}" srcOrd="0" destOrd="0" presId="urn:microsoft.com/office/officeart/2005/8/layout/vList5"/>
    <dgm:cxn modelId="{B8A5B91D-451E-4A62-BC34-153380346AD5}" srcId="{AF201417-013C-470F-BC71-A6FFB7334FC6}" destId="{27CDEDCA-429C-42E4-93B8-A056A753CC6E}" srcOrd="2" destOrd="0" parTransId="{0D94CDC9-3347-487E-B728-2AF4C6E1748E}" sibTransId="{F4864052-9A91-42D6-A7EF-E47D374E7F1B}"/>
    <dgm:cxn modelId="{96443A59-D217-43E5-9136-455E972788C7}" type="presOf" srcId="{E3AA78E2-E5E9-42FA-B2C1-EB27F495F9D7}" destId="{2627F484-61E0-4B6D-B1CA-86EAA30D60B0}" srcOrd="0" destOrd="0" presId="urn:microsoft.com/office/officeart/2005/8/layout/vList5"/>
    <dgm:cxn modelId="{76756AB9-04E4-4331-9258-98077079BE66}" srcId="{AF201417-013C-470F-BC71-A6FFB7334FC6}" destId="{68BD8899-2395-4A6B-82D9-3F2BED55DC7C}" srcOrd="0" destOrd="0" parTransId="{EE8AB4A6-D8C5-4286-82E3-0E076E45DC7A}" sibTransId="{766DB8AC-CC24-48C3-8D97-E7FC700AFF86}"/>
    <dgm:cxn modelId="{FC3095E5-90DB-474D-82D8-CC843FD19B1B}" type="presOf" srcId="{27CDEDCA-429C-42E4-93B8-A056A753CC6E}" destId="{ADB68B0F-4995-4D5A-A9D9-EACE5C15C7F6}" srcOrd="0" destOrd="0" presId="urn:microsoft.com/office/officeart/2005/8/layout/vList5"/>
    <dgm:cxn modelId="{7050C5EB-5D04-4106-8414-4CFF12177B21}" srcId="{AF201417-013C-470F-BC71-A6FFB7334FC6}" destId="{37B4454A-4134-4DF7-B035-A5630F5D42AC}" srcOrd="1" destOrd="0" parTransId="{588F7D06-0389-461C-A577-0C9C73F11408}" sibTransId="{3F346B59-613C-48FF-9DA6-2B09270344C6}"/>
    <dgm:cxn modelId="{0C16B7EE-21E9-455F-8453-79C54B5DEC02}" srcId="{AF201417-013C-470F-BC71-A6FFB7334FC6}" destId="{E3AA78E2-E5E9-42FA-B2C1-EB27F495F9D7}" srcOrd="3" destOrd="0" parTransId="{ED0D2347-CB59-4860-A7B8-F57311DA5FA8}" sibTransId="{B9EB412E-4970-429E-AB34-0147759506F3}"/>
    <dgm:cxn modelId="{E6CD5EF0-AE9B-432C-ACD6-BAE22AD2165D}" type="presOf" srcId="{68BD8899-2395-4A6B-82D9-3F2BED55DC7C}" destId="{5DA11543-7923-48EB-B3E8-D07D25B841D3}" srcOrd="0" destOrd="0" presId="urn:microsoft.com/office/officeart/2005/8/layout/vList5"/>
    <dgm:cxn modelId="{9FCD66F0-C5AE-4541-AFF1-61B294C06E56}" type="presOf" srcId="{37B4454A-4134-4DF7-B035-A5630F5D42AC}" destId="{20C0D1F6-0F6A-4E81-8205-B4A65B85CA6C}" srcOrd="0" destOrd="0" presId="urn:microsoft.com/office/officeart/2005/8/layout/vList5"/>
    <dgm:cxn modelId="{3DA1F238-805D-458F-B7B6-94D39BFD4F44}" type="presParOf" srcId="{56CC643B-065C-4065-AA38-6831349CA46B}" destId="{E4C4C901-C65D-4BC0-B6EC-1E9225EB1296}" srcOrd="0" destOrd="0" presId="urn:microsoft.com/office/officeart/2005/8/layout/vList5"/>
    <dgm:cxn modelId="{2121ADD5-969B-4D62-8D2B-4AE5A3E1AEC2}" type="presParOf" srcId="{E4C4C901-C65D-4BC0-B6EC-1E9225EB1296}" destId="{5DA11543-7923-48EB-B3E8-D07D25B841D3}" srcOrd="0" destOrd="0" presId="urn:microsoft.com/office/officeart/2005/8/layout/vList5"/>
    <dgm:cxn modelId="{803E46C6-EF86-4B30-969C-35DA7DA742C0}" type="presParOf" srcId="{56CC643B-065C-4065-AA38-6831349CA46B}" destId="{4A5B0D05-8E3E-46A6-9AD9-511615453139}" srcOrd="1" destOrd="0" presId="urn:microsoft.com/office/officeart/2005/8/layout/vList5"/>
    <dgm:cxn modelId="{014ABDE8-E0C8-4F3D-A1AC-205A70183387}" type="presParOf" srcId="{56CC643B-065C-4065-AA38-6831349CA46B}" destId="{38E01544-F123-46F5-8679-2B3DCD49101A}" srcOrd="2" destOrd="0" presId="urn:microsoft.com/office/officeart/2005/8/layout/vList5"/>
    <dgm:cxn modelId="{B7B99672-1D85-4B03-BAC8-68E4B6F8EB79}" type="presParOf" srcId="{38E01544-F123-46F5-8679-2B3DCD49101A}" destId="{20C0D1F6-0F6A-4E81-8205-B4A65B85CA6C}" srcOrd="0" destOrd="0" presId="urn:microsoft.com/office/officeart/2005/8/layout/vList5"/>
    <dgm:cxn modelId="{BA2BADF3-37FB-485A-809D-8BF9819F530B}" type="presParOf" srcId="{56CC643B-065C-4065-AA38-6831349CA46B}" destId="{EE680707-4B7A-4421-9096-DF27E946E697}" srcOrd="3" destOrd="0" presId="urn:microsoft.com/office/officeart/2005/8/layout/vList5"/>
    <dgm:cxn modelId="{1E008C90-DFD0-4932-A9CF-4BB1047D1454}" type="presParOf" srcId="{56CC643B-065C-4065-AA38-6831349CA46B}" destId="{0D3EE4C5-1234-41DE-B3C2-F41ADE24293C}" srcOrd="4" destOrd="0" presId="urn:microsoft.com/office/officeart/2005/8/layout/vList5"/>
    <dgm:cxn modelId="{C5DD0EC8-62B7-4CFD-9AA9-2610B249E07F}" type="presParOf" srcId="{0D3EE4C5-1234-41DE-B3C2-F41ADE24293C}" destId="{ADB68B0F-4995-4D5A-A9D9-EACE5C15C7F6}" srcOrd="0" destOrd="0" presId="urn:microsoft.com/office/officeart/2005/8/layout/vList5"/>
    <dgm:cxn modelId="{9C9669A3-87B7-4A44-967F-546BBA625DA2}" type="presParOf" srcId="{56CC643B-065C-4065-AA38-6831349CA46B}" destId="{0BA9EC45-BA5F-4342-AF5C-7CE98921ED41}" srcOrd="5" destOrd="0" presId="urn:microsoft.com/office/officeart/2005/8/layout/vList5"/>
    <dgm:cxn modelId="{DBA82486-D169-4A79-8ACC-02926BC236D0}" type="presParOf" srcId="{56CC643B-065C-4065-AA38-6831349CA46B}" destId="{1B3C8A37-61F5-479B-8D17-FF7EA661DDEC}" srcOrd="6" destOrd="0" presId="urn:microsoft.com/office/officeart/2005/8/layout/vList5"/>
    <dgm:cxn modelId="{B6633C1B-29B2-4CBE-B172-A3F917FAC2BC}" type="presParOf" srcId="{1B3C8A37-61F5-479B-8D17-FF7EA661DDEC}" destId="{2627F484-61E0-4B6D-B1CA-86EAA30D60B0}" srcOrd="0"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981A356-71BB-4368-A6F7-9809316084ED}" type="doc">
      <dgm:prSet loTypeId="urn:microsoft.com/office/officeart/2005/8/layout/hProcess11" loCatId="process" qsTypeId="urn:microsoft.com/office/officeart/2005/8/quickstyle/simple1" qsCatId="simple" csTypeId="urn:microsoft.com/office/officeart/2005/8/colors/accent1_2" csCatId="accent1"/>
      <dgm:spPr/>
      <dgm:t>
        <a:bodyPr/>
        <a:lstStyle/>
        <a:p>
          <a:endParaRPr lang="en-AU"/>
        </a:p>
      </dgm:t>
    </dgm:pt>
    <dgm:pt modelId="{313E42DB-727C-4268-9C25-B7C21F197E48}">
      <dgm:prSet/>
      <dgm:spPr/>
      <dgm:t>
        <a:bodyPr/>
        <a:lstStyle/>
        <a:p>
          <a:r>
            <a:rPr lang="en-US" b="1" i="0" dirty="0"/>
            <a:t>Phase 1: Design (2 weeks)</a:t>
          </a:r>
          <a:endParaRPr lang="en-AU" b="1" dirty="0"/>
        </a:p>
      </dgm:t>
    </dgm:pt>
    <dgm:pt modelId="{274EC3BE-ECFA-41C7-BB16-E898CBEF704B}" type="parTrans" cxnId="{424465AF-C54F-47ED-8E50-89DCA6896762}">
      <dgm:prSet/>
      <dgm:spPr/>
      <dgm:t>
        <a:bodyPr/>
        <a:lstStyle/>
        <a:p>
          <a:endParaRPr lang="en-AU"/>
        </a:p>
      </dgm:t>
    </dgm:pt>
    <dgm:pt modelId="{290FE539-B03A-4090-8CA2-2201DDCBE25C}" type="sibTrans" cxnId="{424465AF-C54F-47ED-8E50-89DCA6896762}">
      <dgm:prSet/>
      <dgm:spPr/>
      <dgm:t>
        <a:bodyPr/>
        <a:lstStyle/>
        <a:p>
          <a:endParaRPr lang="en-AU"/>
        </a:p>
      </dgm:t>
    </dgm:pt>
    <dgm:pt modelId="{223B651D-7337-47C0-A37B-6ADE0F929B3F}">
      <dgm:prSet/>
      <dgm:spPr/>
      <dgm:t>
        <a:bodyPr/>
        <a:lstStyle/>
        <a:p>
          <a:r>
            <a:rPr lang="en-US" b="0" i="0" dirty="0"/>
            <a:t>Equal groups (400 per group minimum)</a:t>
          </a:r>
          <a:endParaRPr lang="en-AU" dirty="0"/>
        </a:p>
      </dgm:t>
    </dgm:pt>
    <dgm:pt modelId="{A20AC49D-DED6-44AE-A7C8-423992E8FBAA}" type="parTrans" cxnId="{EF50EC80-6EFB-4AD8-8EA7-431DC7A191C4}">
      <dgm:prSet/>
      <dgm:spPr/>
      <dgm:t>
        <a:bodyPr/>
        <a:lstStyle/>
        <a:p>
          <a:endParaRPr lang="en-AU"/>
        </a:p>
      </dgm:t>
    </dgm:pt>
    <dgm:pt modelId="{C2B51D90-3683-4D4C-8A5B-D9EF012A380B}" type="sibTrans" cxnId="{EF50EC80-6EFB-4AD8-8EA7-431DC7A191C4}">
      <dgm:prSet/>
      <dgm:spPr/>
      <dgm:t>
        <a:bodyPr/>
        <a:lstStyle/>
        <a:p>
          <a:endParaRPr lang="en-AU"/>
        </a:p>
      </dgm:t>
    </dgm:pt>
    <dgm:pt modelId="{353B0DA0-7757-4751-91AB-17C59B31408E}">
      <dgm:prSet/>
      <dgm:spPr/>
      <dgm:t>
        <a:bodyPr/>
        <a:lstStyle/>
        <a:p>
          <a:r>
            <a:rPr lang="en-US" b="0" i="0"/>
            <a:t>True randomization </a:t>
          </a:r>
          <a:endParaRPr lang="en-AU"/>
        </a:p>
      </dgm:t>
    </dgm:pt>
    <dgm:pt modelId="{E37CC2E2-A863-4552-BC98-8694D7090A81}" type="parTrans" cxnId="{8D89505A-9318-4687-8AE8-882200227FA4}">
      <dgm:prSet/>
      <dgm:spPr/>
      <dgm:t>
        <a:bodyPr/>
        <a:lstStyle/>
        <a:p>
          <a:endParaRPr lang="en-AU"/>
        </a:p>
      </dgm:t>
    </dgm:pt>
    <dgm:pt modelId="{EB83D3A4-C194-4196-9147-0F418B76CC0D}" type="sibTrans" cxnId="{8D89505A-9318-4687-8AE8-882200227FA4}">
      <dgm:prSet/>
      <dgm:spPr/>
      <dgm:t>
        <a:bodyPr/>
        <a:lstStyle/>
        <a:p>
          <a:endParaRPr lang="en-AU"/>
        </a:p>
      </dgm:t>
    </dgm:pt>
    <dgm:pt modelId="{9E7CA24F-27B9-474C-9DAF-66069B04058D}">
      <dgm:prSet/>
      <dgm:spPr/>
      <dgm:t>
        <a:bodyPr/>
        <a:lstStyle/>
        <a:p>
          <a:r>
            <a:rPr lang="en-US" b="0" i="0"/>
            <a:t>Pre-specified analysis plan</a:t>
          </a:r>
          <a:endParaRPr lang="en-AU"/>
        </a:p>
      </dgm:t>
    </dgm:pt>
    <dgm:pt modelId="{442B0DC3-513F-4BDF-A854-6163C0D3066B}" type="parTrans" cxnId="{DE1586D8-C8AB-4C79-98BF-176F83587B43}">
      <dgm:prSet/>
      <dgm:spPr/>
      <dgm:t>
        <a:bodyPr/>
        <a:lstStyle/>
        <a:p>
          <a:endParaRPr lang="en-AU"/>
        </a:p>
      </dgm:t>
    </dgm:pt>
    <dgm:pt modelId="{C7233A25-6B57-4C95-8B99-D1289C26256E}" type="sibTrans" cxnId="{DE1586D8-C8AB-4C79-98BF-176F83587B43}">
      <dgm:prSet/>
      <dgm:spPr/>
      <dgm:t>
        <a:bodyPr/>
        <a:lstStyle/>
        <a:p>
          <a:endParaRPr lang="en-AU"/>
        </a:p>
      </dgm:t>
    </dgm:pt>
    <dgm:pt modelId="{CCC3A4C5-2DE8-422A-9CA1-EF08E3792265}">
      <dgm:prSet/>
      <dgm:spPr/>
      <dgm:t>
        <a:bodyPr/>
        <a:lstStyle/>
        <a:p>
          <a:r>
            <a:rPr lang="en-US" b="1" i="0" dirty="0"/>
            <a:t>Phase 2: Execute (4 weeks)  </a:t>
          </a:r>
          <a:endParaRPr lang="en-AU" b="1" dirty="0"/>
        </a:p>
      </dgm:t>
    </dgm:pt>
    <dgm:pt modelId="{8A89A8C1-2B31-4C90-8480-FC09E7C128BF}" type="parTrans" cxnId="{1784A0CC-D519-47DB-9C93-2DD28F208707}">
      <dgm:prSet/>
      <dgm:spPr/>
      <dgm:t>
        <a:bodyPr/>
        <a:lstStyle/>
        <a:p>
          <a:endParaRPr lang="en-AU"/>
        </a:p>
      </dgm:t>
    </dgm:pt>
    <dgm:pt modelId="{18EC674C-B559-4F0A-B829-1E1FA2506C72}" type="sibTrans" cxnId="{1784A0CC-D519-47DB-9C93-2DD28F208707}">
      <dgm:prSet/>
      <dgm:spPr/>
      <dgm:t>
        <a:bodyPr/>
        <a:lstStyle/>
        <a:p>
          <a:endParaRPr lang="en-AU"/>
        </a:p>
      </dgm:t>
    </dgm:pt>
    <dgm:pt modelId="{5C9093FB-C8E7-4730-A5A2-661017F03532}">
      <dgm:prSet/>
      <dgm:spPr/>
      <dgm:t>
        <a:bodyPr/>
        <a:lstStyle/>
        <a:p>
          <a:r>
            <a:rPr lang="en-US" b="0" i="0" dirty="0"/>
            <a:t>Concurrent groups (no before/after)</a:t>
          </a:r>
          <a:endParaRPr lang="en-AU" dirty="0"/>
        </a:p>
      </dgm:t>
    </dgm:pt>
    <dgm:pt modelId="{73561220-767E-4142-9573-EFCC30A06744}" type="parTrans" cxnId="{45A87342-8F48-400D-98C4-290DB2C05128}">
      <dgm:prSet/>
      <dgm:spPr/>
      <dgm:t>
        <a:bodyPr/>
        <a:lstStyle/>
        <a:p>
          <a:endParaRPr lang="en-AU"/>
        </a:p>
      </dgm:t>
    </dgm:pt>
    <dgm:pt modelId="{66F485BA-76CD-4412-B3CC-0B62FF2AFCF5}" type="sibTrans" cxnId="{45A87342-8F48-400D-98C4-290DB2C05128}">
      <dgm:prSet/>
      <dgm:spPr/>
      <dgm:t>
        <a:bodyPr/>
        <a:lstStyle/>
        <a:p>
          <a:endParaRPr lang="en-AU"/>
        </a:p>
      </dgm:t>
    </dgm:pt>
    <dgm:pt modelId="{BE8EE968-F7C2-4BBE-A038-1C9FE01AAA65}">
      <dgm:prSet/>
      <dgm:spPr/>
      <dgm:t>
        <a:bodyPr/>
        <a:lstStyle/>
        <a:p>
          <a:r>
            <a:rPr lang="en-US" b="0" i="0"/>
            <a:t>Monitor external factors</a:t>
          </a:r>
          <a:endParaRPr lang="en-AU"/>
        </a:p>
      </dgm:t>
    </dgm:pt>
    <dgm:pt modelId="{E4D9CC4C-3507-4D56-B0AD-58945A9D8CCE}" type="parTrans" cxnId="{28B0918F-27A9-4915-B9AE-C12B9BFA2586}">
      <dgm:prSet/>
      <dgm:spPr/>
      <dgm:t>
        <a:bodyPr/>
        <a:lstStyle/>
        <a:p>
          <a:endParaRPr lang="en-AU"/>
        </a:p>
      </dgm:t>
    </dgm:pt>
    <dgm:pt modelId="{B10F7703-2609-49E4-870E-C4F59F7DE61D}" type="sibTrans" cxnId="{28B0918F-27A9-4915-B9AE-C12B9BFA2586}">
      <dgm:prSet/>
      <dgm:spPr/>
      <dgm:t>
        <a:bodyPr/>
        <a:lstStyle/>
        <a:p>
          <a:endParaRPr lang="en-AU"/>
        </a:p>
      </dgm:t>
    </dgm:pt>
    <dgm:pt modelId="{CF06D16C-AF10-49E3-AD47-32BA77B8B1D0}">
      <dgm:prSet/>
      <dgm:spPr/>
      <dgm:t>
        <a:bodyPr/>
        <a:lstStyle/>
        <a:p>
          <a:r>
            <a:rPr lang="en-US" b="0" i="0"/>
            <a:t>Regular balance checks</a:t>
          </a:r>
          <a:endParaRPr lang="en-AU"/>
        </a:p>
      </dgm:t>
    </dgm:pt>
    <dgm:pt modelId="{3616E5CF-9AE8-4090-880F-80DA2639D39F}" type="parTrans" cxnId="{648CA99C-E2D5-4F41-BF0D-22B25C70F589}">
      <dgm:prSet/>
      <dgm:spPr/>
      <dgm:t>
        <a:bodyPr/>
        <a:lstStyle/>
        <a:p>
          <a:endParaRPr lang="en-AU"/>
        </a:p>
      </dgm:t>
    </dgm:pt>
    <dgm:pt modelId="{6BD3F5A6-02FA-4FBC-B2F6-71D0E48FC23B}" type="sibTrans" cxnId="{648CA99C-E2D5-4F41-BF0D-22B25C70F589}">
      <dgm:prSet/>
      <dgm:spPr/>
      <dgm:t>
        <a:bodyPr/>
        <a:lstStyle/>
        <a:p>
          <a:endParaRPr lang="en-AU"/>
        </a:p>
      </dgm:t>
    </dgm:pt>
    <dgm:pt modelId="{04FEA3BE-6E0E-49EC-8C30-023473CF239A}">
      <dgm:prSet/>
      <dgm:spPr/>
      <dgm:t>
        <a:bodyPr/>
        <a:lstStyle/>
        <a:p>
          <a:r>
            <a:rPr lang="en-US" b="1" i="0" dirty="0"/>
            <a:t>Phase 3: Analysis &amp; Decision (1 week)</a:t>
          </a:r>
          <a:endParaRPr lang="en-AU" b="1" dirty="0"/>
        </a:p>
      </dgm:t>
    </dgm:pt>
    <dgm:pt modelId="{AA1C6FCB-3629-4714-8E53-34254291646A}" type="parTrans" cxnId="{E02B00AE-F0AD-464C-9AFA-6AA6BAA4C7C7}">
      <dgm:prSet/>
      <dgm:spPr/>
      <dgm:t>
        <a:bodyPr/>
        <a:lstStyle/>
        <a:p>
          <a:endParaRPr lang="en-AU"/>
        </a:p>
      </dgm:t>
    </dgm:pt>
    <dgm:pt modelId="{C90E668C-69EC-468D-B1B0-1B0E0B78E63D}" type="sibTrans" cxnId="{E02B00AE-F0AD-464C-9AFA-6AA6BAA4C7C7}">
      <dgm:prSet/>
      <dgm:spPr/>
      <dgm:t>
        <a:bodyPr/>
        <a:lstStyle/>
        <a:p>
          <a:endParaRPr lang="en-AU"/>
        </a:p>
      </dgm:t>
    </dgm:pt>
    <dgm:pt modelId="{B3E5A4D8-AEE4-4388-B8FB-E0F28B53157D}" type="pres">
      <dgm:prSet presAssocID="{4981A356-71BB-4368-A6F7-9809316084ED}" presName="Name0" presStyleCnt="0">
        <dgm:presLayoutVars>
          <dgm:dir/>
          <dgm:resizeHandles val="exact"/>
        </dgm:presLayoutVars>
      </dgm:prSet>
      <dgm:spPr/>
    </dgm:pt>
    <dgm:pt modelId="{7066E263-74C9-41D3-8475-A4818A8BE372}" type="pres">
      <dgm:prSet presAssocID="{4981A356-71BB-4368-A6F7-9809316084ED}" presName="arrow" presStyleLbl="bgShp" presStyleIdx="0" presStyleCnt="1"/>
      <dgm:spPr/>
    </dgm:pt>
    <dgm:pt modelId="{9BE1A602-AFD1-4679-B71D-42057474CBF1}" type="pres">
      <dgm:prSet presAssocID="{4981A356-71BB-4368-A6F7-9809316084ED}" presName="points" presStyleCnt="0"/>
      <dgm:spPr/>
    </dgm:pt>
    <dgm:pt modelId="{D974EB94-9BF8-4A5E-8301-16A68E8B7293}" type="pres">
      <dgm:prSet presAssocID="{313E42DB-727C-4268-9C25-B7C21F197E48}" presName="compositeA" presStyleCnt="0"/>
      <dgm:spPr/>
    </dgm:pt>
    <dgm:pt modelId="{DCB9290D-E35F-4101-8CF8-2B240022950F}" type="pres">
      <dgm:prSet presAssocID="{313E42DB-727C-4268-9C25-B7C21F197E48}" presName="textA" presStyleLbl="revTx" presStyleIdx="0" presStyleCnt="3">
        <dgm:presLayoutVars>
          <dgm:bulletEnabled val="1"/>
        </dgm:presLayoutVars>
      </dgm:prSet>
      <dgm:spPr/>
    </dgm:pt>
    <dgm:pt modelId="{B9FA34F9-7B3C-4686-AF61-D2DAC984E6D3}" type="pres">
      <dgm:prSet presAssocID="{313E42DB-727C-4268-9C25-B7C21F197E48}" presName="circleA" presStyleLbl="node1" presStyleIdx="0" presStyleCnt="3"/>
      <dgm:spPr/>
    </dgm:pt>
    <dgm:pt modelId="{534102F7-9015-4B95-A2F8-94E6D2C8997F}" type="pres">
      <dgm:prSet presAssocID="{313E42DB-727C-4268-9C25-B7C21F197E48}" presName="spaceA" presStyleCnt="0"/>
      <dgm:spPr/>
    </dgm:pt>
    <dgm:pt modelId="{60CEAADD-F214-4835-B68A-79E775C23CE7}" type="pres">
      <dgm:prSet presAssocID="{290FE539-B03A-4090-8CA2-2201DDCBE25C}" presName="space" presStyleCnt="0"/>
      <dgm:spPr/>
    </dgm:pt>
    <dgm:pt modelId="{2532F249-1C16-48D0-93AA-982B88BD9FC0}" type="pres">
      <dgm:prSet presAssocID="{CCC3A4C5-2DE8-422A-9CA1-EF08E3792265}" presName="compositeB" presStyleCnt="0"/>
      <dgm:spPr/>
    </dgm:pt>
    <dgm:pt modelId="{85F8C206-607B-42BB-B869-F8C02A8D5572}" type="pres">
      <dgm:prSet presAssocID="{CCC3A4C5-2DE8-422A-9CA1-EF08E3792265}" presName="textB" presStyleLbl="revTx" presStyleIdx="1" presStyleCnt="3">
        <dgm:presLayoutVars>
          <dgm:bulletEnabled val="1"/>
        </dgm:presLayoutVars>
      </dgm:prSet>
      <dgm:spPr/>
    </dgm:pt>
    <dgm:pt modelId="{049C7771-1986-42E8-A943-C8BE206A2C90}" type="pres">
      <dgm:prSet presAssocID="{CCC3A4C5-2DE8-422A-9CA1-EF08E3792265}" presName="circleB" presStyleLbl="node1" presStyleIdx="1" presStyleCnt="3"/>
      <dgm:spPr/>
    </dgm:pt>
    <dgm:pt modelId="{6F73DCDF-867E-4B5A-A802-F53375503E43}" type="pres">
      <dgm:prSet presAssocID="{CCC3A4C5-2DE8-422A-9CA1-EF08E3792265}" presName="spaceB" presStyleCnt="0"/>
      <dgm:spPr/>
    </dgm:pt>
    <dgm:pt modelId="{81ACE569-4A63-4E5A-B9FB-2B603A55102D}" type="pres">
      <dgm:prSet presAssocID="{18EC674C-B559-4F0A-B829-1E1FA2506C72}" presName="space" presStyleCnt="0"/>
      <dgm:spPr/>
    </dgm:pt>
    <dgm:pt modelId="{25F42F51-A8F6-42F5-B299-E8D71445E4DC}" type="pres">
      <dgm:prSet presAssocID="{04FEA3BE-6E0E-49EC-8C30-023473CF239A}" presName="compositeA" presStyleCnt="0"/>
      <dgm:spPr/>
    </dgm:pt>
    <dgm:pt modelId="{979738DA-CCF0-4EBA-BE1B-8DB72E3A2EFB}" type="pres">
      <dgm:prSet presAssocID="{04FEA3BE-6E0E-49EC-8C30-023473CF239A}" presName="textA" presStyleLbl="revTx" presStyleIdx="2" presStyleCnt="3">
        <dgm:presLayoutVars>
          <dgm:bulletEnabled val="1"/>
        </dgm:presLayoutVars>
      </dgm:prSet>
      <dgm:spPr/>
    </dgm:pt>
    <dgm:pt modelId="{6CF90873-CA78-4D2B-8E6A-17C9586C5234}" type="pres">
      <dgm:prSet presAssocID="{04FEA3BE-6E0E-49EC-8C30-023473CF239A}" presName="circleA" presStyleLbl="node1" presStyleIdx="2" presStyleCnt="3"/>
      <dgm:spPr/>
    </dgm:pt>
    <dgm:pt modelId="{612C4341-64E8-4D65-BF2C-0514477A467E}" type="pres">
      <dgm:prSet presAssocID="{04FEA3BE-6E0E-49EC-8C30-023473CF239A}" presName="spaceA" presStyleCnt="0"/>
      <dgm:spPr/>
    </dgm:pt>
  </dgm:ptLst>
  <dgm:cxnLst>
    <dgm:cxn modelId="{D4162405-F7C2-4252-8625-3A16DAED7EC0}" type="presOf" srcId="{CF06D16C-AF10-49E3-AD47-32BA77B8B1D0}" destId="{85F8C206-607B-42BB-B869-F8C02A8D5572}" srcOrd="0" destOrd="3" presId="urn:microsoft.com/office/officeart/2005/8/layout/hProcess11"/>
    <dgm:cxn modelId="{65A6812B-739F-4A69-94E6-88F90B0A82A8}" type="presOf" srcId="{313E42DB-727C-4268-9C25-B7C21F197E48}" destId="{DCB9290D-E35F-4101-8CF8-2B240022950F}" srcOrd="0" destOrd="0" presId="urn:microsoft.com/office/officeart/2005/8/layout/hProcess11"/>
    <dgm:cxn modelId="{45A87342-8F48-400D-98C4-290DB2C05128}" srcId="{CCC3A4C5-2DE8-422A-9CA1-EF08E3792265}" destId="{5C9093FB-C8E7-4730-A5A2-661017F03532}" srcOrd="0" destOrd="0" parTransId="{73561220-767E-4142-9573-EFCC30A06744}" sibTransId="{66F485BA-76CD-4412-B3CC-0B62FF2AFCF5}"/>
    <dgm:cxn modelId="{15244E79-7D2C-471E-B09E-1901278F014F}" type="presOf" srcId="{4981A356-71BB-4368-A6F7-9809316084ED}" destId="{B3E5A4D8-AEE4-4388-B8FB-E0F28B53157D}" srcOrd="0" destOrd="0" presId="urn:microsoft.com/office/officeart/2005/8/layout/hProcess11"/>
    <dgm:cxn modelId="{8D89505A-9318-4687-8AE8-882200227FA4}" srcId="{313E42DB-727C-4268-9C25-B7C21F197E48}" destId="{353B0DA0-7757-4751-91AB-17C59B31408E}" srcOrd="1" destOrd="0" parTransId="{E37CC2E2-A863-4552-BC98-8694D7090A81}" sibTransId="{EB83D3A4-C194-4196-9147-0F418B76CC0D}"/>
    <dgm:cxn modelId="{FA30E65A-3B11-42B2-829A-5E2008F6FF02}" type="presOf" srcId="{5C9093FB-C8E7-4730-A5A2-661017F03532}" destId="{85F8C206-607B-42BB-B869-F8C02A8D5572}" srcOrd="0" destOrd="1" presId="urn:microsoft.com/office/officeart/2005/8/layout/hProcess11"/>
    <dgm:cxn modelId="{EF50EC80-6EFB-4AD8-8EA7-431DC7A191C4}" srcId="{313E42DB-727C-4268-9C25-B7C21F197E48}" destId="{223B651D-7337-47C0-A37B-6ADE0F929B3F}" srcOrd="0" destOrd="0" parTransId="{A20AC49D-DED6-44AE-A7C8-423992E8FBAA}" sibTransId="{C2B51D90-3683-4D4C-8A5B-D9EF012A380B}"/>
    <dgm:cxn modelId="{28B0918F-27A9-4915-B9AE-C12B9BFA2586}" srcId="{CCC3A4C5-2DE8-422A-9CA1-EF08E3792265}" destId="{BE8EE968-F7C2-4BBE-A038-1C9FE01AAA65}" srcOrd="1" destOrd="0" parTransId="{E4D9CC4C-3507-4D56-B0AD-58945A9D8CCE}" sibTransId="{B10F7703-2609-49E4-870E-C4F59F7DE61D}"/>
    <dgm:cxn modelId="{335B6C96-848A-42BD-A6F6-21DB272FC141}" type="presOf" srcId="{04FEA3BE-6E0E-49EC-8C30-023473CF239A}" destId="{979738DA-CCF0-4EBA-BE1B-8DB72E3A2EFB}" srcOrd="0" destOrd="0" presId="urn:microsoft.com/office/officeart/2005/8/layout/hProcess11"/>
    <dgm:cxn modelId="{77330799-6898-4686-A981-2E95AC85937E}" type="presOf" srcId="{9E7CA24F-27B9-474C-9DAF-66069B04058D}" destId="{DCB9290D-E35F-4101-8CF8-2B240022950F}" srcOrd="0" destOrd="3" presId="urn:microsoft.com/office/officeart/2005/8/layout/hProcess11"/>
    <dgm:cxn modelId="{648CA99C-E2D5-4F41-BF0D-22B25C70F589}" srcId="{CCC3A4C5-2DE8-422A-9CA1-EF08E3792265}" destId="{CF06D16C-AF10-49E3-AD47-32BA77B8B1D0}" srcOrd="2" destOrd="0" parTransId="{3616E5CF-9AE8-4090-880F-80DA2639D39F}" sibTransId="{6BD3F5A6-02FA-4FBC-B2F6-71D0E48FC23B}"/>
    <dgm:cxn modelId="{4DC64DA6-96A8-4CDF-A675-6610CDF3515A}" type="presOf" srcId="{BE8EE968-F7C2-4BBE-A038-1C9FE01AAA65}" destId="{85F8C206-607B-42BB-B869-F8C02A8D5572}" srcOrd="0" destOrd="2" presId="urn:microsoft.com/office/officeart/2005/8/layout/hProcess11"/>
    <dgm:cxn modelId="{E02B00AE-F0AD-464C-9AFA-6AA6BAA4C7C7}" srcId="{4981A356-71BB-4368-A6F7-9809316084ED}" destId="{04FEA3BE-6E0E-49EC-8C30-023473CF239A}" srcOrd="2" destOrd="0" parTransId="{AA1C6FCB-3629-4714-8E53-34254291646A}" sibTransId="{C90E668C-69EC-468D-B1B0-1B0E0B78E63D}"/>
    <dgm:cxn modelId="{424465AF-C54F-47ED-8E50-89DCA6896762}" srcId="{4981A356-71BB-4368-A6F7-9809316084ED}" destId="{313E42DB-727C-4268-9C25-B7C21F197E48}" srcOrd="0" destOrd="0" parTransId="{274EC3BE-ECFA-41C7-BB16-E898CBEF704B}" sibTransId="{290FE539-B03A-4090-8CA2-2201DDCBE25C}"/>
    <dgm:cxn modelId="{53CB0CB9-B101-49CD-89EA-7F9F13F12567}" type="presOf" srcId="{CCC3A4C5-2DE8-422A-9CA1-EF08E3792265}" destId="{85F8C206-607B-42BB-B869-F8C02A8D5572}" srcOrd="0" destOrd="0" presId="urn:microsoft.com/office/officeart/2005/8/layout/hProcess11"/>
    <dgm:cxn modelId="{6DD184BA-8A6D-46AE-826C-57C86C0C6463}" type="presOf" srcId="{353B0DA0-7757-4751-91AB-17C59B31408E}" destId="{DCB9290D-E35F-4101-8CF8-2B240022950F}" srcOrd="0" destOrd="2" presId="urn:microsoft.com/office/officeart/2005/8/layout/hProcess11"/>
    <dgm:cxn modelId="{CA9EF9C9-5C15-4B6E-AE1E-C6C727F22159}" type="presOf" srcId="{223B651D-7337-47C0-A37B-6ADE0F929B3F}" destId="{DCB9290D-E35F-4101-8CF8-2B240022950F}" srcOrd="0" destOrd="1" presId="urn:microsoft.com/office/officeart/2005/8/layout/hProcess11"/>
    <dgm:cxn modelId="{1784A0CC-D519-47DB-9C93-2DD28F208707}" srcId="{4981A356-71BB-4368-A6F7-9809316084ED}" destId="{CCC3A4C5-2DE8-422A-9CA1-EF08E3792265}" srcOrd="1" destOrd="0" parTransId="{8A89A8C1-2B31-4C90-8480-FC09E7C128BF}" sibTransId="{18EC674C-B559-4F0A-B829-1E1FA2506C72}"/>
    <dgm:cxn modelId="{DE1586D8-C8AB-4C79-98BF-176F83587B43}" srcId="{313E42DB-727C-4268-9C25-B7C21F197E48}" destId="{9E7CA24F-27B9-474C-9DAF-66069B04058D}" srcOrd="2" destOrd="0" parTransId="{442B0DC3-513F-4BDF-A854-6163C0D3066B}" sibTransId="{C7233A25-6B57-4C95-8B99-D1289C26256E}"/>
    <dgm:cxn modelId="{F6C5227E-A537-4D9F-B9BC-E0CDB1A1E545}" type="presParOf" srcId="{B3E5A4D8-AEE4-4388-B8FB-E0F28B53157D}" destId="{7066E263-74C9-41D3-8475-A4818A8BE372}" srcOrd="0" destOrd="0" presId="urn:microsoft.com/office/officeart/2005/8/layout/hProcess11"/>
    <dgm:cxn modelId="{AD4CAD4E-B94C-495D-8840-8C7C3D1BDAFB}" type="presParOf" srcId="{B3E5A4D8-AEE4-4388-B8FB-E0F28B53157D}" destId="{9BE1A602-AFD1-4679-B71D-42057474CBF1}" srcOrd="1" destOrd="0" presId="urn:microsoft.com/office/officeart/2005/8/layout/hProcess11"/>
    <dgm:cxn modelId="{F1E595CC-C93F-4ED3-8213-D5DA5A5FAB91}" type="presParOf" srcId="{9BE1A602-AFD1-4679-B71D-42057474CBF1}" destId="{D974EB94-9BF8-4A5E-8301-16A68E8B7293}" srcOrd="0" destOrd="0" presId="urn:microsoft.com/office/officeart/2005/8/layout/hProcess11"/>
    <dgm:cxn modelId="{F4CCB7A9-5BE5-4A97-AE2E-ACB7BD75D73D}" type="presParOf" srcId="{D974EB94-9BF8-4A5E-8301-16A68E8B7293}" destId="{DCB9290D-E35F-4101-8CF8-2B240022950F}" srcOrd="0" destOrd="0" presId="urn:microsoft.com/office/officeart/2005/8/layout/hProcess11"/>
    <dgm:cxn modelId="{CFCB4209-EA1B-40DF-9079-154FE1AE9F1A}" type="presParOf" srcId="{D974EB94-9BF8-4A5E-8301-16A68E8B7293}" destId="{B9FA34F9-7B3C-4686-AF61-D2DAC984E6D3}" srcOrd="1" destOrd="0" presId="urn:microsoft.com/office/officeart/2005/8/layout/hProcess11"/>
    <dgm:cxn modelId="{1CB6B26A-C3BC-455C-8529-AE3AF7511E5F}" type="presParOf" srcId="{D974EB94-9BF8-4A5E-8301-16A68E8B7293}" destId="{534102F7-9015-4B95-A2F8-94E6D2C8997F}" srcOrd="2" destOrd="0" presId="urn:microsoft.com/office/officeart/2005/8/layout/hProcess11"/>
    <dgm:cxn modelId="{B303248B-5CB5-43CB-9133-93F40717C12E}" type="presParOf" srcId="{9BE1A602-AFD1-4679-B71D-42057474CBF1}" destId="{60CEAADD-F214-4835-B68A-79E775C23CE7}" srcOrd="1" destOrd="0" presId="urn:microsoft.com/office/officeart/2005/8/layout/hProcess11"/>
    <dgm:cxn modelId="{884090F8-E522-4B06-B130-452BB3BDC571}" type="presParOf" srcId="{9BE1A602-AFD1-4679-B71D-42057474CBF1}" destId="{2532F249-1C16-48D0-93AA-982B88BD9FC0}" srcOrd="2" destOrd="0" presId="urn:microsoft.com/office/officeart/2005/8/layout/hProcess11"/>
    <dgm:cxn modelId="{8A95E842-4117-4825-AC78-9BAAFB5BAE26}" type="presParOf" srcId="{2532F249-1C16-48D0-93AA-982B88BD9FC0}" destId="{85F8C206-607B-42BB-B869-F8C02A8D5572}" srcOrd="0" destOrd="0" presId="urn:microsoft.com/office/officeart/2005/8/layout/hProcess11"/>
    <dgm:cxn modelId="{E0E18692-6866-4923-ABBA-A44DDED15F72}" type="presParOf" srcId="{2532F249-1C16-48D0-93AA-982B88BD9FC0}" destId="{049C7771-1986-42E8-A943-C8BE206A2C90}" srcOrd="1" destOrd="0" presId="urn:microsoft.com/office/officeart/2005/8/layout/hProcess11"/>
    <dgm:cxn modelId="{859DDD4A-00BD-4BD8-9360-D10F1686A627}" type="presParOf" srcId="{2532F249-1C16-48D0-93AA-982B88BD9FC0}" destId="{6F73DCDF-867E-4B5A-A802-F53375503E43}" srcOrd="2" destOrd="0" presId="urn:microsoft.com/office/officeart/2005/8/layout/hProcess11"/>
    <dgm:cxn modelId="{EB5343E8-53DA-47A9-A237-E2E0C67FC5E3}" type="presParOf" srcId="{9BE1A602-AFD1-4679-B71D-42057474CBF1}" destId="{81ACE569-4A63-4E5A-B9FB-2B603A55102D}" srcOrd="3" destOrd="0" presId="urn:microsoft.com/office/officeart/2005/8/layout/hProcess11"/>
    <dgm:cxn modelId="{C3D3B5EC-1080-46AC-8D0F-545B855E3609}" type="presParOf" srcId="{9BE1A602-AFD1-4679-B71D-42057474CBF1}" destId="{25F42F51-A8F6-42F5-B299-E8D71445E4DC}" srcOrd="4" destOrd="0" presId="urn:microsoft.com/office/officeart/2005/8/layout/hProcess11"/>
    <dgm:cxn modelId="{B030A54D-A534-431F-AEFC-101F53FA0738}" type="presParOf" srcId="{25F42F51-A8F6-42F5-B299-E8D71445E4DC}" destId="{979738DA-CCF0-4EBA-BE1B-8DB72E3A2EFB}" srcOrd="0" destOrd="0" presId="urn:microsoft.com/office/officeart/2005/8/layout/hProcess11"/>
    <dgm:cxn modelId="{425914A7-89EB-4605-B7C3-4F0B886F406D}" type="presParOf" srcId="{25F42F51-A8F6-42F5-B299-E8D71445E4DC}" destId="{6CF90873-CA78-4D2B-8E6A-17C9586C5234}" srcOrd="1" destOrd="0" presId="urn:microsoft.com/office/officeart/2005/8/layout/hProcess11"/>
    <dgm:cxn modelId="{19911858-0F8A-42FC-99A6-D7A9A9F52FF8}" type="presParOf" srcId="{25F42F51-A8F6-42F5-B299-E8D71445E4DC}" destId="{612C4341-64E8-4D65-BF2C-0514477A467E}" srcOrd="2" destOrd="0" presId="urn:microsoft.com/office/officeart/2005/8/layout/hProcess1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F8B427-DB96-4202-A2FE-BB2B6967B016}">
      <dsp:nvSpPr>
        <dsp:cNvPr id="0" name=""/>
        <dsp:cNvSpPr/>
      </dsp:nvSpPr>
      <dsp:spPr>
        <a:xfrm>
          <a:off x="0" y="45895"/>
          <a:ext cx="8761412" cy="50368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0" i="0" kern="1200"/>
            <a:t>Sample Size:     1,000 users</a:t>
          </a:r>
          <a:endParaRPr lang="en-AU" sz="2100" kern="1200"/>
        </a:p>
      </dsp:txBody>
      <dsp:txXfrm>
        <a:off x="24588" y="70483"/>
        <a:ext cx="8712236" cy="454509"/>
      </dsp:txXfrm>
    </dsp:sp>
    <dsp:sp modelId="{E2A8A1FC-8902-41C7-A1BE-BC6C9A731F54}">
      <dsp:nvSpPr>
        <dsp:cNvPr id="0" name=""/>
        <dsp:cNvSpPr/>
      </dsp:nvSpPr>
      <dsp:spPr>
        <a:xfrm>
          <a:off x="0" y="610060"/>
          <a:ext cx="8761412" cy="50368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0" i="0" kern="1200"/>
            <a:t>Time Period:     July 1-31, 2023  </a:t>
          </a:r>
          <a:endParaRPr lang="en-AU" sz="2100" kern="1200"/>
        </a:p>
      </dsp:txBody>
      <dsp:txXfrm>
        <a:off x="24588" y="634648"/>
        <a:ext cx="8712236" cy="454509"/>
      </dsp:txXfrm>
    </dsp:sp>
    <dsp:sp modelId="{31A3834E-DF70-4535-990D-C7F7BF81C16D}">
      <dsp:nvSpPr>
        <dsp:cNvPr id="0" name=""/>
        <dsp:cNvSpPr/>
      </dsp:nvSpPr>
      <dsp:spPr>
        <a:xfrm>
          <a:off x="0" y="1174225"/>
          <a:ext cx="8761412" cy="50368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0" i="0" kern="1200"/>
            <a:t>Groups:          A (Control) vs B (Treatment)</a:t>
          </a:r>
          <a:endParaRPr lang="en-AU" sz="2100" kern="1200"/>
        </a:p>
      </dsp:txBody>
      <dsp:txXfrm>
        <a:off x="24588" y="1198813"/>
        <a:ext cx="8712236" cy="454509"/>
      </dsp:txXfrm>
    </dsp:sp>
    <dsp:sp modelId="{7A1FE47E-ED3B-4CA9-A493-064B6BB53A62}">
      <dsp:nvSpPr>
        <dsp:cNvPr id="0" name=""/>
        <dsp:cNvSpPr/>
      </dsp:nvSpPr>
      <dsp:spPr>
        <a:xfrm>
          <a:off x="0" y="1738390"/>
          <a:ext cx="8761412" cy="50368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0" i="0" kern="1200"/>
            <a:t>Key Variables:   Age, gender, social score, viewing hours</a:t>
          </a:r>
          <a:endParaRPr lang="en-AU" sz="2100" kern="1200"/>
        </a:p>
      </dsp:txBody>
      <dsp:txXfrm>
        <a:off x="24588" y="1762978"/>
        <a:ext cx="8712236" cy="454509"/>
      </dsp:txXfrm>
    </dsp:sp>
    <dsp:sp modelId="{7D33C33D-314C-4B0F-8051-29E86EB696FA}">
      <dsp:nvSpPr>
        <dsp:cNvPr id="0" name=""/>
        <dsp:cNvSpPr/>
      </dsp:nvSpPr>
      <dsp:spPr>
        <a:xfrm>
          <a:off x="0" y="2302555"/>
          <a:ext cx="8761412" cy="50368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0" i="0" kern="1200"/>
            <a:t>Algorithm Change: July 18th, 00:01</a:t>
          </a:r>
          <a:endParaRPr lang="en-AU" sz="2100" kern="1200"/>
        </a:p>
      </dsp:txBody>
      <dsp:txXfrm>
        <a:off x="24588" y="2327143"/>
        <a:ext cx="8712236" cy="454509"/>
      </dsp:txXfrm>
    </dsp:sp>
    <dsp:sp modelId="{56107C7D-5073-420F-A56D-51F9D692A0F9}">
      <dsp:nvSpPr>
        <dsp:cNvPr id="0" name=""/>
        <dsp:cNvSpPr/>
      </dsp:nvSpPr>
      <dsp:spPr>
        <a:xfrm>
          <a:off x="0" y="2866720"/>
          <a:ext cx="8761412" cy="50368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0" i="0" kern="1200"/>
            <a:t>Expected Design: 50/50 randomized A/B test</a:t>
          </a:r>
          <a:endParaRPr lang="en-AU" sz="2100" kern="1200"/>
        </a:p>
      </dsp:txBody>
      <dsp:txXfrm>
        <a:off x="24588" y="2891308"/>
        <a:ext cx="8712236" cy="4545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A11543-7923-48EB-B3E8-D07D25B841D3}">
      <dsp:nvSpPr>
        <dsp:cNvPr id="0" name=""/>
        <dsp:cNvSpPr/>
      </dsp:nvSpPr>
      <dsp:spPr>
        <a:xfrm>
          <a:off x="753876" y="1313"/>
          <a:ext cx="5311639" cy="63173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i="0" kern="1200" dirty="0"/>
            <a:t>Group A Mean:     </a:t>
          </a:r>
          <a:r>
            <a:rPr lang="en-US" sz="1800" b="0" i="0" kern="1200" dirty="0"/>
            <a:t>4.336 hours/day</a:t>
          </a:r>
          <a:endParaRPr lang="en-AU" sz="1800" kern="1200" dirty="0"/>
        </a:p>
      </dsp:txBody>
      <dsp:txXfrm>
        <a:off x="784715" y="32152"/>
        <a:ext cx="5249961" cy="570057"/>
      </dsp:txXfrm>
    </dsp:sp>
    <dsp:sp modelId="{20C0D1F6-0F6A-4E81-8205-B4A65B85CA6C}">
      <dsp:nvSpPr>
        <dsp:cNvPr id="0" name=""/>
        <dsp:cNvSpPr/>
      </dsp:nvSpPr>
      <dsp:spPr>
        <a:xfrm>
          <a:off x="753876" y="664635"/>
          <a:ext cx="5311639" cy="63173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i="0" kern="1200" dirty="0"/>
            <a:t>Group B Mean:     </a:t>
          </a:r>
          <a:r>
            <a:rPr lang="en-US" sz="1800" b="0" i="0" kern="1200" dirty="0"/>
            <a:t>4.811 hours/day  </a:t>
          </a:r>
          <a:endParaRPr lang="en-AU" sz="1800" kern="1200" dirty="0"/>
        </a:p>
      </dsp:txBody>
      <dsp:txXfrm>
        <a:off x="784715" y="695474"/>
        <a:ext cx="5249961" cy="570057"/>
      </dsp:txXfrm>
    </dsp:sp>
    <dsp:sp modelId="{ADB68B0F-4995-4D5A-A9D9-EACE5C15C7F6}">
      <dsp:nvSpPr>
        <dsp:cNvPr id="0" name=""/>
        <dsp:cNvSpPr/>
      </dsp:nvSpPr>
      <dsp:spPr>
        <a:xfrm>
          <a:off x="753876" y="1327957"/>
          <a:ext cx="5327073" cy="63173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i="0" kern="1200" dirty="0"/>
            <a:t>Difference:       </a:t>
          </a:r>
          <a:r>
            <a:rPr lang="en-US" sz="1800" b="0" i="0" kern="1200" dirty="0"/>
            <a:t>+0.475 hours (+10.9%)</a:t>
          </a:r>
          <a:endParaRPr lang="en-AU" sz="1800" kern="1200" dirty="0"/>
        </a:p>
      </dsp:txBody>
      <dsp:txXfrm>
        <a:off x="784715" y="1358796"/>
        <a:ext cx="5265395" cy="570057"/>
      </dsp:txXfrm>
    </dsp:sp>
    <dsp:sp modelId="{2627F484-61E0-4B6D-B1CA-86EAA30D60B0}">
      <dsp:nvSpPr>
        <dsp:cNvPr id="0" name=""/>
        <dsp:cNvSpPr/>
      </dsp:nvSpPr>
      <dsp:spPr>
        <a:xfrm>
          <a:off x="753876" y="1991279"/>
          <a:ext cx="5329929" cy="63173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i="0" kern="1200" dirty="0"/>
            <a:t>P-value:          </a:t>
          </a:r>
          <a:r>
            <a:rPr lang="en-US" sz="1800" b="0" i="0" kern="1200" dirty="0"/>
            <a:t>&lt; 0.05 (significant)</a:t>
          </a:r>
          <a:endParaRPr lang="en-AU" sz="1800" kern="1200" dirty="0"/>
        </a:p>
      </dsp:txBody>
      <dsp:txXfrm>
        <a:off x="784715" y="2022118"/>
        <a:ext cx="5268251" cy="57005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66E263-74C9-41D3-8475-A4818A8BE372}">
      <dsp:nvSpPr>
        <dsp:cNvPr id="0" name=""/>
        <dsp:cNvSpPr/>
      </dsp:nvSpPr>
      <dsp:spPr>
        <a:xfrm>
          <a:off x="0" y="1024890"/>
          <a:ext cx="10476214" cy="1366520"/>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CB9290D-E35F-4101-8CF8-2B240022950F}">
      <dsp:nvSpPr>
        <dsp:cNvPr id="0" name=""/>
        <dsp:cNvSpPr/>
      </dsp:nvSpPr>
      <dsp:spPr>
        <a:xfrm>
          <a:off x="4603" y="0"/>
          <a:ext cx="3038511" cy="1366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1">
          <a:noAutofit/>
        </a:bodyPr>
        <a:lstStyle/>
        <a:p>
          <a:pPr marL="0" lvl="0" indent="0" algn="l" defTabSz="711200">
            <a:lnSpc>
              <a:spcPct val="90000"/>
            </a:lnSpc>
            <a:spcBef>
              <a:spcPct val="0"/>
            </a:spcBef>
            <a:spcAft>
              <a:spcPct val="35000"/>
            </a:spcAft>
            <a:buNone/>
          </a:pPr>
          <a:r>
            <a:rPr lang="en-US" sz="1600" b="1" i="0" kern="1200" dirty="0"/>
            <a:t>Phase 1: Design (2 weeks)</a:t>
          </a:r>
          <a:endParaRPr lang="en-AU" sz="1600" b="1" kern="1200" dirty="0"/>
        </a:p>
        <a:p>
          <a:pPr marL="114300" lvl="1" indent="-114300" algn="l" defTabSz="533400">
            <a:lnSpc>
              <a:spcPct val="90000"/>
            </a:lnSpc>
            <a:spcBef>
              <a:spcPct val="0"/>
            </a:spcBef>
            <a:spcAft>
              <a:spcPct val="15000"/>
            </a:spcAft>
            <a:buChar char="•"/>
          </a:pPr>
          <a:r>
            <a:rPr lang="en-US" sz="1200" b="0" i="0" kern="1200" dirty="0"/>
            <a:t>Equal groups (400 per group minimum)</a:t>
          </a:r>
          <a:endParaRPr lang="en-AU" sz="1200" kern="1200" dirty="0"/>
        </a:p>
        <a:p>
          <a:pPr marL="114300" lvl="1" indent="-114300" algn="l" defTabSz="533400">
            <a:lnSpc>
              <a:spcPct val="90000"/>
            </a:lnSpc>
            <a:spcBef>
              <a:spcPct val="0"/>
            </a:spcBef>
            <a:spcAft>
              <a:spcPct val="15000"/>
            </a:spcAft>
            <a:buChar char="•"/>
          </a:pPr>
          <a:r>
            <a:rPr lang="en-US" sz="1200" b="0" i="0" kern="1200"/>
            <a:t>True randomization </a:t>
          </a:r>
          <a:endParaRPr lang="en-AU" sz="1200" kern="1200"/>
        </a:p>
        <a:p>
          <a:pPr marL="114300" lvl="1" indent="-114300" algn="l" defTabSz="533400">
            <a:lnSpc>
              <a:spcPct val="90000"/>
            </a:lnSpc>
            <a:spcBef>
              <a:spcPct val="0"/>
            </a:spcBef>
            <a:spcAft>
              <a:spcPct val="15000"/>
            </a:spcAft>
            <a:buChar char="•"/>
          </a:pPr>
          <a:r>
            <a:rPr lang="en-US" sz="1200" b="0" i="0" kern="1200"/>
            <a:t>Pre-specified analysis plan</a:t>
          </a:r>
          <a:endParaRPr lang="en-AU" sz="1200" kern="1200"/>
        </a:p>
      </dsp:txBody>
      <dsp:txXfrm>
        <a:off x="4603" y="0"/>
        <a:ext cx="3038511" cy="1366520"/>
      </dsp:txXfrm>
    </dsp:sp>
    <dsp:sp modelId="{B9FA34F9-7B3C-4686-AF61-D2DAC984E6D3}">
      <dsp:nvSpPr>
        <dsp:cNvPr id="0" name=""/>
        <dsp:cNvSpPr/>
      </dsp:nvSpPr>
      <dsp:spPr>
        <a:xfrm>
          <a:off x="1353044" y="1537335"/>
          <a:ext cx="341630" cy="341630"/>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5F8C206-607B-42BB-B869-F8C02A8D5572}">
      <dsp:nvSpPr>
        <dsp:cNvPr id="0" name=""/>
        <dsp:cNvSpPr/>
      </dsp:nvSpPr>
      <dsp:spPr>
        <a:xfrm>
          <a:off x="3195040" y="2049780"/>
          <a:ext cx="3038511" cy="1366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t" anchorCtr="1">
          <a:noAutofit/>
        </a:bodyPr>
        <a:lstStyle/>
        <a:p>
          <a:pPr marL="0" lvl="0" indent="0" algn="l" defTabSz="711200">
            <a:lnSpc>
              <a:spcPct val="90000"/>
            </a:lnSpc>
            <a:spcBef>
              <a:spcPct val="0"/>
            </a:spcBef>
            <a:spcAft>
              <a:spcPct val="35000"/>
            </a:spcAft>
            <a:buNone/>
          </a:pPr>
          <a:r>
            <a:rPr lang="en-US" sz="1600" b="1" i="0" kern="1200" dirty="0"/>
            <a:t>Phase 2: Execute (4 weeks)  </a:t>
          </a:r>
          <a:endParaRPr lang="en-AU" sz="1600" b="1" kern="1200" dirty="0"/>
        </a:p>
        <a:p>
          <a:pPr marL="114300" lvl="1" indent="-114300" algn="l" defTabSz="533400">
            <a:lnSpc>
              <a:spcPct val="90000"/>
            </a:lnSpc>
            <a:spcBef>
              <a:spcPct val="0"/>
            </a:spcBef>
            <a:spcAft>
              <a:spcPct val="15000"/>
            </a:spcAft>
            <a:buChar char="•"/>
          </a:pPr>
          <a:r>
            <a:rPr lang="en-US" sz="1200" b="0" i="0" kern="1200" dirty="0"/>
            <a:t>Concurrent groups (no before/after)</a:t>
          </a:r>
          <a:endParaRPr lang="en-AU" sz="1200" kern="1200" dirty="0"/>
        </a:p>
        <a:p>
          <a:pPr marL="114300" lvl="1" indent="-114300" algn="l" defTabSz="533400">
            <a:lnSpc>
              <a:spcPct val="90000"/>
            </a:lnSpc>
            <a:spcBef>
              <a:spcPct val="0"/>
            </a:spcBef>
            <a:spcAft>
              <a:spcPct val="15000"/>
            </a:spcAft>
            <a:buChar char="•"/>
          </a:pPr>
          <a:r>
            <a:rPr lang="en-US" sz="1200" b="0" i="0" kern="1200"/>
            <a:t>Monitor external factors</a:t>
          </a:r>
          <a:endParaRPr lang="en-AU" sz="1200" kern="1200"/>
        </a:p>
        <a:p>
          <a:pPr marL="114300" lvl="1" indent="-114300" algn="l" defTabSz="533400">
            <a:lnSpc>
              <a:spcPct val="90000"/>
            </a:lnSpc>
            <a:spcBef>
              <a:spcPct val="0"/>
            </a:spcBef>
            <a:spcAft>
              <a:spcPct val="15000"/>
            </a:spcAft>
            <a:buChar char="•"/>
          </a:pPr>
          <a:r>
            <a:rPr lang="en-US" sz="1200" b="0" i="0" kern="1200"/>
            <a:t>Regular balance checks</a:t>
          </a:r>
          <a:endParaRPr lang="en-AU" sz="1200" kern="1200"/>
        </a:p>
      </dsp:txBody>
      <dsp:txXfrm>
        <a:off x="3195040" y="2049780"/>
        <a:ext cx="3038511" cy="1366520"/>
      </dsp:txXfrm>
    </dsp:sp>
    <dsp:sp modelId="{049C7771-1986-42E8-A943-C8BE206A2C90}">
      <dsp:nvSpPr>
        <dsp:cNvPr id="0" name=""/>
        <dsp:cNvSpPr/>
      </dsp:nvSpPr>
      <dsp:spPr>
        <a:xfrm>
          <a:off x="4543481" y="1537335"/>
          <a:ext cx="341630" cy="341630"/>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79738DA-CCF0-4EBA-BE1B-8DB72E3A2EFB}">
      <dsp:nvSpPr>
        <dsp:cNvPr id="0" name=""/>
        <dsp:cNvSpPr/>
      </dsp:nvSpPr>
      <dsp:spPr>
        <a:xfrm>
          <a:off x="6385477" y="0"/>
          <a:ext cx="3038511" cy="1366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0">
          <a:noAutofit/>
        </a:bodyPr>
        <a:lstStyle/>
        <a:p>
          <a:pPr marL="0" lvl="0" indent="0" algn="ctr" defTabSz="711200">
            <a:lnSpc>
              <a:spcPct val="90000"/>
            </a:lnSpc>
            <a:spcBef>
              <a:spcPct val="0"/>
            </a:spcBef>
            <a:spcAft>
              <a:spcPct val="35000"/>
            </a:spcAft>
            <a:buNone/>
          </a:pPr>
          <a:r>
            <a:rPr lang="en-US" sz="1600" b="1" i="0" kern="1200" dirty="0"/>
            <a:t>Phase 3: Analysis &amp; Decision (1 week)</a:t>
          </a:r>
          <a:endParaRPr lang="en-AU" sz="1600" b="1" kern="1200" dirty="0"/>
        </a:p>
      </dsp:txBody>
      <dsp:txXfrm>
        <a:off x="6385477" y="0"/>
        <a:ext cx="3038511" cy="1366520"/>
      </dsp:txXfrm>
    </dsp:sp>
    <dsp:sp modelId="{6CF90873-CA78-4D2B-8E6A-17C9586C5234}">
      <dsp:nvSpPr>
        <dsp:cNvPr id="0" name=""/>
        <dsp:cNvSpPr/>
      </dsp:nvSpPr>
      <dsp:spPr>
        <a:xfrm>
          <a:off x="7733918" y="1537335"/>
          <a:ext cx="341630" cy="341630"/>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C6BCE2-A35F-4FA6-A1F0-5A52939CD455}" type="datetimeFigureOut">
              <a:rPr lang="en-AU" smtClean="0"/>
              <a:t>15/06/2025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2740EB-9ABA-43D6-9399-D3EEAC648ADD}" type="slidenum">
              <a:rPr lang="en-AU" smtClean="0"/>
              <a:t>‹#›</a:t>
            </a:fld>
            <a:endParaRPr lang="en-AU"/>
          </a:p>
        </p:txBody>
      </p:sp>
    </p:spTree>
    <p:extLst>
      <p:ext uri="{BB962C8B-B14F-4D97-AF65-F5344CB8AC3E}">
        <p14:creationId xmlns:p14="http://schemas.microsoft.com/office/powerpoint/2010/main" val="41368732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I'm Michael Teixeira, and today I'll be presenting what started as a routine analysis of our recommendation engine A/B test - but quickly became something much more critical.</a:t>
            </a:r>
            <a:endParaRPr lang="en-AU" dirty="0"/>
          </a:p>
        </p:txBody>
      </p:sp>
      <p:sp>
        <p:nvSpPr>
          <p:cNvPr id="4" name="Slide Number Placeholder 3"/>
          <p:cNvSpPr>
            <a:spLocks noGrp="1"/>
          </p:cNvSpPr>
          <p:nvPr>
            <p:ph type="sldNum" sz="quarter" idx="5"/>
          </p:nvPr>
        </p:nvSpPr>
        <p:spPr/>
        <p:txBody>
          <a:bodyPr/>
          <a:lstStyle/>
          <a:p>
            <a:fld id="{B72740EB-9ABA-43D6-9399-D3EEAC648ADD}" type="slidenum">
              <a:rPr lang="en-AU" smtClean="0"/>
              <a:t>1</a:t>
            </a:fld>
            <a:endParaRPr lang="en-AU"/>
          </a:p>
        </p:txBody>
      </p:sp>
    </p:spTree>
    <p:extLst>
      <p:ext uri="{BB962C8B-B14F-4D97-AF65-F5344CB8AC3E}">
        <p14:creationId xmlns:p14="http://schemas.microsoft.com/office/powerpoint/2010/main" val="12643536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"I attempted to control for the demographic differences through regression analysis. [POINT TO TABLE] When I include age, gender, social engagement, and other variables in the model, the algorithm effect drops from 0.475 hours to 0.312 hours - that's a 34% reduction.</a:t>
            </a:r>
            <a:endParaRPr lang="en-US" dirty="0"/>
          </a:p>
          <a:p>
            <a:r>
              <a:rPr lang="en-US" i="1" dirty="0"/>
              <a:t>This tells us that a significant portion of what we attributed to the algorithm was actually due to demographic differences between the groups. [PAUSE] But even this smaller effect could still be explained by the temporal confounding I showed you earlier.</a:t>
            </a:r>
            <a:endParaRPr lang="en-US" dirty="0"/>
          </a:p>
          <a:p>
            <a:r>
              <a:rPr lang="en-US" i="1" dirty="0"/>
              <a:t>The bottom line: statistical controls can't fix fundamental design flaws."</a:t>
            </a:r>
            <a:endParaRPr lang="en-US" dirty="0"/>
          </a:p>
          <a:p>
            <a:r>
              <a:rPr lang="en-US" b="1" dirty="0"/>
              <a:t>[TRANSITION: "Now let me put this in business terms that matter for our decision..."]</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10</a:t>
            </a:fld>
            <a:endParaRPr lang="en-AU"/>
          </a:p>
        </p:txBody>
      </p:sp>
    </p:spTree>
    <p:extLst>
      <p:ext uri="{BB962C8B-B14F-4D97-AF65-F5344CB8AC3E}">
        <p14:creationId xmlns:p14="http://schemas.microsoft.com/office/powerpoint/2010/main" val="3744074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"Let's think about this as a business decision with real financial consequences. [POINT TO SCENARIO TABLE] If we roll out this algorithm and it's actually effective, great - we see revenue increases. But if we roll out and it's ineffective or even harmful, we could be looking at significant losses.</a:t>
            </a:r>
            <a:endParaRPr lang="en-US" dirty="0"/>
          </a:p>
          <a:p>
            <a:r>
              <a:rPr lang="en-US" i="1" dirty="0"/>
              <a:t>[LEAN FORWARD] Here's the critical point: the current evidence quality is too poor to distinguish between these scenarios. We're essentially gambling with potentially millions of dollars based on fundamentally flawed data.</a:t>
            </a:r>
            <a:endParaRPr lang="en-US" dirty="0"/>
          </a:p>
          <a:p>
            <a:r>
              <a:rPr lang="en-US" i="1" dirty="0"/>
              <a:t>And if we're wrong, we won't know it immediately. It could take months of declining engagement before we realize we've made a mistake. By then, we might have lost users to competitors, damaged our recommendation reputation, and missed opportunities to implement actually effective improvements."</a:t>
            </a:r>
            <a:endParaRPr lang="en-US" dirty="0"/>
          </a:p>
          <a:p>
            <a:r>
              <a:rPr lang="en-US" b="1" dirty="0"/>
              <a:t>[TRANSITION: "So how does our study compare to industry standards?"]</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11</a:t>
            </a:fld>
            <a:endParaRPr lang="en-AU"/>
          </a:p>
        </p:txBody>
      </p:sp>
    </p:spTree>
    <p:extLst>
      <p:ext uri="{BB962C8B-B14F-4D97-AF65-F5344CB8AC3E}">
        <p14:creationId xmlns:p14="http://schemas.microsoft.com/office/powerpoint/2010/main" val="27662630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"I evaluated our study against the five fundamental principles of A/B testing. [POINT TO SCORECARD] Group balance: we failed with our 88-12 split. Randomization: we failed with our before-after design. Sample size planning: we failed - no power analysis was conducted. Baseline period: we failed - no pre-treatment measurement. External controls: we failed - no monitoring of confounding factors.</a:t>
            </a:r>
            <a:endParaRPr lang="en-US" dirty="0"/>
          </a:p>
          <a:p>
            <a:r>
              <a:rPr lang="en-US" i="1" dirty="0"/>
              <a:t>[PAUSE FOR EFFECT] That's zero out of five. We violated every single principle of proper experimental design.</a:t>
            </a:r>
            <a:endParaRPr lang="en-US" dirty="0"/>
          </a:p>
          <a:p>
            <a:r>
              <a:rPr lang="en-US" i="1" dirty="0"/>
              <a:t>No reputable technology company would make a major strategic decision based on evidence this flawed."</a:t>
            </a:r>
            <a:endParaRPr lang="en-US" dirty="0"/>
          </a:p>
          <a:p>
            <a:r>
              <a:rPr lang="en-US" b="1" dirty="0"/>
              <a:t>[TRANSITION: "Which brings me to my clear recommendation..."]</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12</a:t>
            </a:fld>
            <a:endParaRPr lang="en-AU"/>
          </a:p>
        </p:txBody>
      </p:sp>
    </p:spTree>
    <p:extLst>
      <p:ext uri="{BB962C8B-B14F-4D97-AF65-F5344CB8AC3E}">
        <p14:creationId xmlns:p14="http://schemas.microsoft.com/office/powerpoint/2010/main" val="29859384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"[CONFIDENT, DIRECT TONE] My recommendation to this executive team is unambiguous: do not roll out this algorithm company-wide based on the current evidence.</a:t>
            </a:r>
            <a:endParaRPr lang="en-US" dirty="0"/>
          </a:p>
          <a:p>
            <a:r>
              <a:rPr lang="en-US" i="1" dirty="0"/>
              <a:t>The risk is simply too high. We have less than 30% confidence in these results given the methodological flaws I've outlined. [PAUSE] In business, we need high-confidence evidence for high-stakes decisions.</a:t>
            </a:r>
            <a:endParaRPr lang="en-US" dirty="0"/>
          </a:p>
          <a:p>
            <a:r>
              <a:rPr lang="en-US" i="1" dirty="0"/>
              <a:t>[GESTURE FORWARD] What we need is a proper randomized controlled trial that will give us reliable, actionable insights."</a:t>
            </a:r>
            <a:endParaRPr lang="en-US" dirty="0"/>
          </a:p>
          <a:p>
            <a:r>
              <a:rPr lang="en-US" b="1" dirty="0"/>
              <a:t>[TRANSITION: "And I have a specific proposal for how we do this right..."]</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13</a:t>
            </a:fld>
            <a:endParaRPr lang="en-AU"/>
          </a:p>
        </p:txBody>
      </p:sp>
    </p:spTree>
    <p:extLst>
      <p:ext uri="{BB962C8B-B14F-4D97-AF65-F5344CB8AC3E}">
        <p14:creationId xmlns:p14="http://schemas.microsoft.com/office/powerpoint/2010/main" val="20616941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"Here's my proposed path forward. [POINT TO TIMELINE] A three-phase approach over seven weeks total.</a:t>
            </a:r>
            <a:endParaRPr lang="en-US" dirty="0"/>
          </a:p>
          <a:p>
            <a:r>
              <a:rPr lang="en-US" i="1" dirty="0"/>
              <a:t>Phase one: two weeks to design the proper study. This means determining adequate sample sizes through power analysis, implementing true randomization stratified by key demographics, and creating a pre-specified analysis plan so we're not making decisions based on data mining.</a:t>
            </a:r>
            <a:endParaRPr lang="en-US" dirty="0"/>
          </a:p>
          <a:p>
            <a:r>
              <a:rPr lang="en-US" i="1" dirty="0"/>
              <a:t>Phase two: four weeks of data collection with concurrent groups - no more before-and-after comparisons. We'll monitor external factors and conduct regular balance checks to ensure our randomization is working.</a:t>
            </a:r>
            <a:endParaRPr lang="en-US" dirty="0"/>
          </a:p>
          <a:p>
            <a:r>
              <a:rPr lang="en-US" i="1" dirty="0"/>
              <a:t>Phase three: one week for analysis and decision-making based on clean, reliable data.</a:t>
            </a:r>
            <a:endParaRPr lang="en-US" dirty="0"/>
          </a:p>
          <a:p>
            <a:r>
              <a:rPr lang="en-US" i="1" dirty="0"/>
              <a:t>[PAUSE] Yes, this represents a seven-week delay. But it's far better than making a costly mistake based on flawed evidence."</a:t>
            </a:r>
            <a:endParaRPr lang="en-US" dirty="0"/>
          </a:p>
          <a:p>
            <a:r>
              <a:rPr lang="en-US" b="1" dirty="0"/>
              <a:t>[TRANSITION: "Let me address the resource requirements..."]</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14</a:t>
            </a:fld>
            <a:endParaRPr lang="en-AU"/>
          </a:p>
        </p:txBody>
      </p:sp>
    </p:spTree>
    <p:extLst>
      <p:ext uri="{BB962C8B-B14F-4D97-AF65-F5344CB8AC3E}">
        <p14:creationId xmlns:p14="http://schemas.microsoft.com/office/powerpoint/2010/main" val="38080992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"The investment is modest compared to the risk we're mitigating. [POINT TO NUMBERS] We're talking about roughly $50,000 over seven weeks, requiring some data engineering time, analytics support, and product team coordination.</a:t>
            </a:r>
            <a:endParaRPr lang="en-US" dirty="0"/>
          </a:p>
          <a:p>
            <a:r>
              <a:rPr lang="en-US" i="1" dirty="0"/>
              <a:t>Compare that to the millions of dollars at risk if we make the wrong decision. [PAUSE] If this algorithm is ineffective and we roll it out company-wide, we could spend months implementing, optimizing, and supporting a system that's actually hurting user engagement.</a:t>
            </a:r>
            <a:endParaRPr lang="en-US" dirty="0"/>
          </a:p>
          <a:p>
            <a:r>
              <a:rPr lang="en-US" i="1" dirty="0"/>
              <a:t>The math is clear: investing in proper methodology now protects us from much larger losses later."</a:t>
            </a:r>
            <a:endParaRPr lang="en-US" dirty="0"/>
          </a:p>
          <a:p>
            <a:r>
              <a:rPr lang="en-US" b="1" dirty="0"/>
              <a:t>[TRANSITION: "Let me close with the specific next steps..."]</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15</a:t>
            </a:fld>
            <a:endParaRPr lang="en-AU"/>
          </a:p>
        </p:txBody>
      </p:sp>
    </p:spTree>
    <p:extLst>
      <p:ext uri="{BB962C8B-B14F-4D97-AF65-F5344CB8AC3E}">
        <p14:creationId xmlns:p14="http://schemas.microsoft.com/office/powerpoint/2010/main" val="14840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"[CONFIDENT, AUTHORITATIVE TONE] Here are the three immediate actions I recommend this week. First, halt current rollout plans. We need to pause any implementation activities until we have reliable evidence.</a:t>
            </a:r>
            <a:endParaRPr lang="en-US" dirty="0"/>
          </a:p>
          <a:p>
            <a:r>
              <a:rPr lang="en-US" i="1" dirty="0"/>
              <a:t>Second, approve the proper A/B test design I've outlined. Assign the necessary resources and establish clear project ownership.</a:t>
            </a:r>
            <a:endParaRPr lang="en-US" dirty="0"/>
          </a:p>
          <a:p>
            <a:r>
              <a:rPr lang="en-US" i="1" dirty="0"/>
              <a:t>Third, commit to this strategic approach: accept a seven-week delay in exchange for high-confidence evidence that will guide not just this decision, but establish robust experimentation capabilities for future algorithm improvements.</a:t>
            </a:r>
            <a:endParaRPr lang="en-US" dirty="0"/>
          </a:p>
          <a:p>
            <a:r>
              <a:rPr lang="en-US" i="1" dirty="0"/>
              <a:t>[FINAL PAUSE, LOOK AROUND ROOM] The question isn't whether we can afford to wait seven weeks. The question is whether we can afford to guess with millions of dollars at stake.</a:t>
            </a:r>
            <a:endParaRPr lang="en-US" dirty="0"/>
          </a:p>
          <a:p>
            <a:r>
              <a:rPr lang="en-US" i="1" dirty="0"/>
              <a:t>[CONFIDENT CLOSE] Better to be right in seven weeks than wrong today. Thank you for your attention, and I'm ready to answer any questions about the technical details or implementation plan."</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16</a:t>
            </a:fld>
            <a:endParaRPr lang="en-AU"/>
          </a:p>
        </p:txBody>
      </p:sp>
    </p:spTree>
    <p:extLst>
      <p:ext uri="{BB962C8B-B14F-4D97-AF65-F5344CB8AC3E}">
        <p14:creationId xmlns:p14="http://schemas.microsoft.com/office/powerpoint/2010/main" val="2566970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As you can see here, our new algorithm shows an impressive 10.9% increase in viewing hours. In our industry, that kind of improvement could translate to millions in additional advertising revenue. That's the exciting news.</a:t>
            </a:r>
            <a:endParaRPr lang="en-US" dirty="0"/>
          </a:p>
          <a:p>
            <a:r>
              <a:rPr lang="en-US" i="1" dirty="0"/>
              <a:t>However, during my analysis, I uncovered multiple severe methodological flaws that fundamentally change how we should interpret these results. What I'm about to share isn't just a statistical analysis - it's a business risk assessment that could prevent us from making a very costly mistake.</a:t>
            </a:r>
            <a:endParaRPr lang="en-US" dirty="0"/>
          </a:p>
          <a:p>
            <a:r>
              <a:rPr lang="en-US" i="1" dirty="0"/>
              <a:t>[PAUSE, LOOK AROUND ROOM] My clear recommendation to this team is: do not roll out this algorithm company-wide based on the current evidence. Let me show you exactly why."</a:t>
            </a:r>
            <a:endParaRPr lang="en-US" dirty="0"/>
          </a:p>
          <a:p>
            <a:r>
              <a:rPr lang="en-US" b="1" dirty="0"/>
              <a:t>[TRANSITION: "Let's start with why this analysis matters for our business..."]</a:t>
            </a:r>
            <a:endParaRPr lang="en-US" dirty="0"/>
          </a:p>
          <a:p>
            <a:endParaRPr lang="en-AU" dirty="0"/>
          </a:p>
        </p:txBody>
      </p:sp>
      <p:sp>
        <p:nvSpPr>
          <p:cNvPr id="4" name="Slide Number Placeholder 3"/>
          <p:cNvSpPr>
            <a:spLocks noGrp="1"/>
          </p:cNvSpPr>
          <p:nvPr>
            <p:ph type="sldNum" sz="quarter" idx="5"/>
          </p:nvPr>
        </p:nvSpPr>
        <p:spPr/>
        <p:txBody>
          <a:bodyPr/>
          <a:lstStyle/>
          <a:p>
            <a:fld id="{B72740EB-9ABA-43D6-9399-D3EEAC648ADD}" type="slidenum">
              <a:rPr lang="en-AU" smtClean="0"/>
              <a:t>2</a:t>
            </a:fld>
            <a:endParaRPr lang="en-AU"/>
          </a:p>
        </p:txBody>
      </p:sp>
    </p:spTree>
    <p:extLst>
      <p:ext uri="{BB962C8B-B14F-4D97-AF65-F5344CB8AC3E}">
        <p14:creationId xmlns:p14="http://schemas.microsoft.com/office/powerpoint/2010/main" val="23027085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"Before we dive into the data issues, let me remind everyone what's at stake here. [POINT TO SLIDE] In our streaming business model, user engagement directly equals revenue. Every additional hour watched means more advertising inventory, higher rates, and ultimately more profit.</a:t>
            </a:r>
            <a:endParaRPr lang="en-US" dirty="0"/>
          </a:p>
          <a:p>
            <a:r>
              <a:rPr lang="en-US" i="1" dirty="0"/>
              <a:t>Hours watched per day is our north star metric - it drives everything from advertiser relationships to content acquisition budgets. When we implemented this algorithm change on July 18th at one minute past midnight, we were specifically testing whether the new recommendation engine could increase this critical metric.</a:t>
            </a:r>
            <a:endParaRPr lang="en-US" dirty="0"/>
          </a:p>
          <a:p>
            <a:r>
              <a:rPr lang="en-US" i="1" dirty="0"/>
              <a:t>[LEAN FORWARD] The question seemed straightforward: does our new algorithm make users watch more content? As I'll show you, the answer is anything but straightforward."</a:t>
            </a:r>
            <a:endParaRPr lang="en-US" dirty="0"/>
          </a:p>
          <a:p>
            <a:r>
              <a:rPr lang="en-US" b="1" dirty="0"/>
              <a:t>[TRANSITION: "Now let me walk you through what we were supposed to be testing..."]</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3</a:t>
            </a:fld>
            <a:endParaRPr lang="en-AU"/>
          </a:p>
        </p:txBody>
      </p:sp>
    </p:spTree>
    <p:extLst>
      <p:ext uri="{BB962C8B-B14F-4D97-AF65-F5344CB8AC3E}">
        <p14:creationId xmlns:p14="http://schemas.microsoft.com/office/powerpoint/2010/main" val="3805606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"Here's what our study was designed to look like. [GESTURE TO TABLE] We have 1,000 users tracked throughout July with comprehensive demographic data - age, gender, social engagement scores, and of course, daily viewing hours.</a:t>
            </a:r>
            <a:endParaRPr lang="en-US" dirty="0"/>
          </a:p>
          <a:p>
            <a:r>
              <a:rPr lang="en-US" i="1" dirty="0"/>
              <a:t>The plan was a standard A/B test: randomly assign users to either the old recommendation system or the new one, then compare their viewing behavior. Industry best practice would be roughly equal groups, proper randomization, and concurrent testing.</a:t>
            </a:r>
            <a:endParaRPr lang="en-US" dirty="0"/>
          </a:p>
          <a:p>
            <a:r>
              <a:rPr lang="en-US" i="1" dirty="0"/>
              <a:t>[PAUSE] What I found was dramatically different from this ideal. In fact, what I discovered fundamentally changes everything."</a:t>
            </a:r>
            <a:endParaRPr lang="en-US" dirty="0"/>
          </a:p>
          <a:p>
            <a:r>
              <a:rPr lang="en-US" b="1" dirty="0"/>
              <a:t>[TRANSITION: "And this brings me to the first critical issue I uncovered..."]</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4</a:t>
            </a:fld>
            <a:endParaRPr lang="en-AU"/>
          </a:p>
        </p:txBody>
      </p:sp>
    </p:spTree>
    <p:extLst>
      <p:ext uri="{BB962C8B-B14F-4D97-AF65-F5344CB8AC3E}">
        <p14:creationId xmlns:p14="http://schemas.microsoft.com/office/powerpoint/2010/main" val="182718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"[VOICE MORE SERIOUS] Here's where things get concerning. Instead of the expected 50-50 split, look at these numbers. [POINT TO CHART] We have 880 users in Group A and only 120 in Group B. That's an 88% to 12% split - a 7.33-to-1 imbalance.</a:t>
            </a:r>
            <a:endParaRPr lang="en-US" dirty="0"/>
          </a:p>
          <a:p>
            <a:r>
              <a:rPr lang="en-US" i="1" dirty="0"/>
              <a:t>[SHAKE HEAD] This is a major red flag in experimental design. Proper A/B testing requires balanced groups to achieve adequate statistical power. When you have this kind of imbalance, your confidence intervals become unreliable, your effect estimates become unstable, and your conclusions become questionable.</a:t>
            </a:r>
            <a:endParaRPr lang="en-US" dirty="0"/>
          </a:p>
          <a:p>
            <a:r>
              <a:rPr lang="en-US" i="1" dirty="0"/>
              <a:t>[PAUSE] But honestly, this was just the beginning. What I found next completely changed my understanding of what we're dealing with here."</a:t>
            </a:r>
            <a:endParaRPr lang="en-US" dirty="0"/>
          </a:p>
          <a:p>
            <a:r>
              <a:rPr lang="en-US" b="1" dirty="0"/>
              <a:t>[TRANSITION: "Because when I looked at the timing of this data, I discovered something shocking..."]</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5</a:t>
            </a:fld>
            <a:endParaRPr lang="en-AU"/>
          </a:p>
        </p:txBody>
      </p:sp>
    </p:spTree>
    <p:extLst>
      <p:ext uri="{BB962C8B-B14F-4D97-AF65-F5344CB8AC3E}">
        <p14:creationId xmlns:p14="http://schemas.microsoft.com/office/powerpoint/2010/main" val="6564229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"[LEAN IN, SERIOUS TONE] Ladies and gentlemen, this is the smoking gun that changes everything. [POINT TO TIMELINE] When I analyzed when each group appears in our data, I discovered that ALL - and I mean ALL - of the control group data comes from before July 18th. The treatment group only appears from July 18th onwards.</a:t>
            </a:r>
            <a:endParaRPr lang="en-US" dirty="0"/>
          </a:p>
          <a:p>
            <a:r>
              <a:rPr lang="en-US" i="1" dirty="0"/>
              <a:t>[LET THIS SINK IN] What this means is that we don't have a randomized A/B test. We have a before-and-after comparison. Users weren't randomly assigned to old versus new algorithms - they're separated by time.</a:t>
            </a:r>
            <a:endParaRPr lang="en-US" dirty="0"/>
          </a:p>
          <a:p>
            <a:r>
              <a:rPr lang="en-US" i="1" dirty="0"/>
              <a:t>Think about what this means for our results. [COUNT ON FINGERS] The 11% increase we're seeing could be due to seasonal viewing patterns, summer vacation behaviors, popular content releases during the treatment period, external events, competitor actions - basically anything that changed between early July and late July.</a:t>
            </a:r>
            <a:endParaRPr lang="en-US" dirty="0"/>
          </a:p>
          <a:p>
            <a:r>
              <a:rPr lang="en-US" i="1" dirty="0"/>
              <a:t>[DIRECT EYE CONTACT] We cannot isolate the algorithm effect from these time-based confounding factors. This is a fundamental violation of experimental design principles."</a:t>
            </a:r>
            <a:endParaRPr lang="en-US" dirty="0"/>
          </a:p>
          <a:p>
            <a:r>
              <a:rPr lang="en-US" b="1" dirty="0"/>
              <a:t>[TRANSITION: "And the bias issues don't stop there. Let me show you how different these groups actually are..."]</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6</a:t>
            </a:fld>
            <a:endParaRPr lang="en-AU"/>
          </a:p>
        </p:txBody>
      </p:sp>
    </p:spTree>
    <p:extLst>
      <p:ext uri="{BB962C8B-B14F-4D97-AF65-F5344CB8AC3E}">
        <p14:creationId xmlns:p14="http://schemas.microsoft.com/office/powerpoint/2010/main" val="15857036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"Now we get to the demographic bias, and it's substantial. [GESTURE TO TABLE] Look at these differences. The treatment group is nearly 3 years older on average, has 21% fewer women, and has significantly higher baseline engagement scores.</a:t>
            </a:r>
            <a:endParaRPr lang="en-US" dirty="0"/>
          </a:p>
          <a:p>
            <a:r>
              <a:rPr lang="en-US" i="1" dirty="0"/>
              <a:t>[EMPHASIZE] This is critical because it means the treatment group was predisposed to higher engagement even before they got the new algorithm. They're not just different in time - they're different in their fundamental characteristics as users.</a:t>
            </a:r>
            <a:endParaRPr lang="en-US" dirty="0"/>
          </a:p>
          <a:p>
            <a:r>
              <a:rPr lang="en-US" i="1" dirty="0"/>
              <a:t>So when we see higher viewing hours in the treatment group, we have to ask: is it because of our algorithm, or because we're comparing highly engaged users to a broader, more diverse user base? [PAUSE] Based on this data, we simply cannot tell."</a:t>
            </a:r>
            <a:endParaRPr lang="en-US" dirty="0"/>
          </a:p>
          <a:p>
            <a:r>
              <a:rPr lang="en-US" b="1" dirty="0"/>
              <a:t>[TRANSITION: "Now let's look at what the raw numbers actually show us..."]</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7</a:t>
            </a:fld>
            <a:endParaRPr lang="en-AU"/>
          </a:p>
        </p:txBody>
      </p:sp>
    </p:spTree>
    <p:extLst>
      <p:ext uri="{BB962C8B-B14F-4D97-AF65-F5344CB8AC3E}">
        <p14:creationId xmlns:p14="http://schemas.microsoft.com/office/powerpoint/2010/main" val="3213425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"Here are the results that initially looked so promising. [POINT TO NUMBERS] Group B shows 4.81 hours per day versus 4.34 for Group A - that's our 10.9% increase. The p-value is less than 0.05, so it's statistically significant.</a:t>
            </a:r>
            <a:endParaRPr lang="en-US" dirty="0"/>
          </a:p>
          <a:p>
            <a:r>
              <a:rPr lang="en-US" i="1" dirty="0"/>
              <a:t>[PAUSE, LOOK UP] But given everything I've just shown you about group imbalance, temporal confounding, and demographic bias, this statistical significance is essentially meaningless for business decision-making.</a:t>
            </a:r>
            <a:endParaRPr lang="en-US" dirty="0"/>
          </a:p>
          <a:p>
            <a:r>
              <a:rPr lang="en-US" i="1" dirty="0"/>
              <a:t>[GESTURE TO CHART] The boxplot shows the distribution, and yes, there's a visible difference. But we now know this difference is contaminated by multiple sources of bias."</a:t>
            </a:r>
            <a:endParaRPr lang="en-US" dirty="0"/>
          </a:p>
          <a:p>
            <a:r>
              <a:rPr lang="en-US" b="1" dirty="0"/>
              <a:t>[TRANSITION: "Let me show you some alternative explanations for what we're seeing..."]</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8</a:t>
            </a:fld>
            <a:endParaRPr lang="en-AU"/>
          </a:p>
        </p:txBody>
      </p:sp>
    </p:spTree>
    <p:extLst>
      <p:ext uri="{BB962C8B-B14F-4D97-AF65-F5344CB8AC3E}">
        <p14:creationId xmlns:p14="http://schemas.microsoft.com/office/powerpoint/2010/main" val="38958488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"So if it's not necessarily the algorithm driving this improvement, what could it be? [POINT TO EACH BULLET] Summer viewing patterns are different from spring patterns. Popular shows might have been released during the treatment period. The treatment group had more engaged users to begin with.</a:t>
            </a:r>
            <a:endParaRPr lang="en-US" dirty="0"/>
          </a:p>
          <a:p>
            <a:r>
              <a:rPr lang="en-US" i="1" dirty="0"/>
              <a:t>We might be seeing natural platform growth, competitor actions that drove users to our service, or major news events that increased overall streaming consumption during late July.</a:t>
            </a:r>
            <a:endParaRPr lang="en-US" dirty="0"/>
          </a:p>
          <a:p>
            <a:r>
              <a:rPr lang="en-US" i="1" dirty="0"/>
              <a:t>[SERIOUS TONE] The fundamental problem is that without proper randomization and concurrent groups, we cannot separate the algorithm effect from any of these alternative explanations. And in business, that uncertainty is incredibly expensive."</a:t>
            </a:r>
            <a:endParaRPr lang="en-US" dirty="0"/>
          </a:p>
          <a:p>
            <a:r>
              <a:rPr lang="en-US" b="1" dirty="0"/>
              <a:t>[TRANSITION: "I did try to control for some of these factors statistically..."]</a:t>
            </a:r>
            <a:endParaRPr lang="en-US" dirty="0"/>
          </a:p>
        </p:txBody>
      </p:sp>
      <p:sp>
        <p:nvSpPr>
          <p:cNvPr id="4" name="Slide Number Placeholder 3"/>
          <p:cNvSpPr>
            <a:spLocks noGrp="1"/>
          </p:cNvSpPr>
          <p:nvPr>
            <p:ph type="sldNum" sz="quarter" idx="5"/>
          </p:nvPr>
        </p:nvSpPr>
        <p:spPr/>
        <p:txBody>
          <a:bodyPr/>
          <a:lstStyle/>
          <a:p>
            <a:fld id="{B72740EB-9ABA-43D6-9399-D3EEAC648ADD}" type="slidenum">
              <a:rPr lang="en-AU" smtClean="0"/>
              <a:t>9</a:t>
            </a:fld>
            <a:endParaRPr lang="en-AU"/>
          </a:p>
        </p:txBody>
      </p:sp>
    </p:spTree>
    <p:extLst>
      <p:ext uri="{BB962C8B-B14F-4D97-AF65-F5344CB8AC3E}">
        <p14:creationId xmlns:p14="http://schemas.microsoft.com/office/powerpoint/2010/main" val="14796177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1E700B27-DE4C-4B9E-BB11-B9027034A00F}" type="datetimeFigureOut">
              <a:rPr lang="en-US" dirty="0"/>
              <a:pPr/>
              <a:t>6/15/2025</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r>
              <a:rPr lang="en-US" dirty="0"/>
              <a:t>
              </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0F4739-9812-4A9F-890D-2AD6BA5F6EE8}" type="datetimeFigureOut">
              <a:rPr lang="en-US" dirty="0"/>
              <a:t>6/15/2025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8845AC5-A3F8-44AA-BA8F-596CDCC976D3}" type="datetimeFigureOut">
              <a:rPr lang="en-US" dirty="0"/>
              <a:t>6/15/2025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873B183-A821-4095-A363-9EC968635539}" type="datetimeFigureOut">
              <a:rPr lang="en-US" dirty="0"/>
              <a:t>6/15/2025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4D01B4-0AA5-45E6-B2E6-5FA4078AEBCF}" type="datetimeFigureOut">
              <a:rPr lang="en-US" dirty="0"/>
              <a:t>6/15/2025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47335C-0450-40D7-8612-B3203BED4F28}" type="datetimeFigureOut">
              <a:rPr lang="en-US" dirty="0"/>
              <a:t>6/15/2025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246A105-2A1C-4284-B4EA-07CF89B1A393}" type="datetimeFigureOut">
              <a:rPr lang="en-US" dirty="0"/>
              <a:t>6/15/2025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DBE609-F3F2-45E6-BD6A-E03A8C86C1AE}" type="datetimeFigureOut">
              <a:rPr lang="en-US" dirty="0"/>
              <a:t>6/15/2025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24AD68-089C-4467-A8F3-EA2BBCA6B44E}" type="datetimeFigureOut">
              <a:rPr lang="en-US" dirty="0"/>
              <a:t>6/15/2025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C51FCE-E4BB-4680-8E50-3C0E348D2609}" type="datetimeFigureOut">
              <a:rPr lang="en-US" dirty="0"/>
              <a:t>6/15/2025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AA073D-A903-47F8-8D16-77642FB0DF1F}" type="datetimeFigureOut">
              <a:rPr lang="en-US" dirty="0"/>
              <a:t>6/15/2025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91FA40-626B-4CA1-85D0-7A9016E395BA}" type="datetimeFigureOut">
              <a:rPr lang="en-US" dirty="0"/>
              <a:t>6/15/2025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3F425EA-B9DC-48A7-991E-9A82573B1B21}" type="datetimeFigureOut">
              <a:rPr lang="en-US" dirty="0"/>
              <a:t>6/15/2025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CB97F8-6CEB-469B-AFCC-889F2A2B1D5A}" type="datetimeFigureOut">
              <a:rPr lang="en-US" dirty="0"/>
              <a:t>6/15/2025</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9179F-009E-4FA5-B091-7EBB82A185BD}" type="datetimeFigureOut">
              <a:rPr lang="en-US" dirty="0"/>
              <a:t>6/15/2025</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665CEB-0076-4E37-B880-BCEA9784DE0A}" type="datetimeFigureOut">
              <a:rPr lang="en-US" dirty="0"/>
              <a:t>6/15/2025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6149E5E-3896-4118-99A7-7B85668F1C5E}" type="datetimeFigureOut">
              <a:rPr lang="en-US" dirty="0"/>
              <a:t>6/15/2025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7E0D914D-B099-4142-A885-11F276715148}" type="datetimeFigureOut">
              <a:rPr lang="en-US" dirty="0"/>
              <a:t>6/15/2025</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r>
              <a:rPr lang="en-US" dirty="0"/>
              <a:t>
              </a:t>
            </a:r>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2.png"/><Relationship Id="rId4" Type="http://schemas.openxmlformats.org/officeDocument/2006/relationships/notesSlide" Target="../notesSlides/notesSlide14.xml"/><Relationship Id="rId9" Type="http://schemas.microsoft.com/office/2007/relationships/diagramDrawing" Target="../diagrams/drawing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4.xml"/><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Layout" Target="../diagrams/layout2.xml"/><Relationship Id="rId11" Type="http://schemas.openxmlformats.org/officeDocument/2006/relationships/image" Target="../media/image2.png"/><Relationship Id="rId5" Type="http://schemas.openxmlformats.org/officeDocument/2006/relationships/diagramData" Target="../diagrams/data2.xml"/><Relationship Id="rId10" Type="http://schemas.openxmlformats.org/officeDocument/2006/relationships/image" Target="../media/image5.png"/><Relationship Id="rId4" Type="http://schemas.openxmlformats.org/officeDocument/2006/relationships/notesSlide" Target="../notesSlides/notesSlide8.xml"/><Relationship Id="rId9" Type="http://schemas.microsoft.com/office/2007/relationships/diagramDrawing" Target="../diagrams/drawing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C60FB-F052-ADAF-2D67-C07C944A0DA2}"/>
              </a:ext>
            </a:extLst>
          </p:cNvPr>
          <p:cNvSpPr>
            <a:spLocks noGrp="1"/>
          </p:cNvSpPr>
          <p:nvPr>
            <p:ph type="ctrTitle"/>
          </p:nvPr>
        </p:nvSpPr>
        <p:spPr/>
        <p:txBody>
          <a:bodyPr/>
          <a:lstStyle/>
          <a:p>
            <a:r>
              <a:rPr lang="en-US" dirty="0"/>
              <a:t>Why Not Watch? Recommendation Engine Analysis</a:t>
            </a:r>
            <a:endParaRPr lang="en-AU" dirty="0"/>
          </a:p>
        </p:txBody>
      </p:sp>
      <p:sp>
        <p:nvSpPr>
          <p:cNvPr id="3" name="Subtitle 2">
            <a:extLst>
              <a:ext uri="{FF2B5EF4-FFF2-40B4-BE49-F238E27FC236}">
                <a16:creationId xmlns:a16="http://schemas.microsoft.com/office/drawing/2014/main" id="{DBE785B0-3F73-FCD2-6401-E929560799C9}"/>
              </a:ext>
            </a:extLst>
          </p:cNvPr>
          <p:cNvSpPr>
            <a:spLocks noGrp="1"/>
          </p:cNvSpPr>
          <p:nvPr>
            <p:ph type="subTitle" idx="1"/>
          </p:nvPr>
        </p:nvSpPr>
        <p:spPr/>
        <p:txBody>
          <a:bodyPr/>
          <a:lstStyle/>
          <a:p>
            <a:r>
              <a:rPr lang="en-AU" dirty="0"/>
              <a:t>Critical Assessment &amp; Business Recommendations</a:t>
            </a:r>
          </a:p>
        </p:txBody>
      </p:sp>
      <p:sp>
        <p:nvSpPr>
          <p:cNvPr id="4" name="TextBox 3">
            <a:extLst>
              <a:ext uri="{FF2B5EF4-FFF2-40B4-BE49-F238E27FC236}">
                <a16:creationId xmlns:a16="http://schemas.microsoft.com/office/drawing/2014/main" id="{184CF069-02B1-5F3F-1D61-A3D06F750A75}"/>
              </a:ext>
            </a:extLst>
          </p:cNvPr>
          <p:cNvSpPr txBox="1"/>
          <p:nvPr/>
        </p:nvSpPr>
        <p:spPr>
          <a:xfrm>
            <a:off x="8279829" y="5751576"/>
            <a:ext cx="3401568" cy="646331"/>
          </a:xfrm>
          <a:prstGeom prst="rect">
            <a:avLst/>
          </a:prstGeom>
          <a:noFill/>
        </p:spPr>
        <p:txBody>
          <a:bodyPr wrap="square" rtlCol="0">
            <a:spAutoFit/>
          </a:bodyPr>
          <a:lstStyle/>
          <a:p>
            <a:r>
              <a:rPr lang="en-US" dirty="0">
                <a:solidFill>
                  <a:schemeClr val="bg1"/>
                </a:solidFill>
              </a:rPr>
              <a:t>Michael Teixeira S</a:t>
            </a:r>
            <a:r>
              <a:rPr lang="en-AU" dirty="0">
                <a:solidFill>
                  <a:schemeClr val="bg1"/>
                </a:solidFill>
              </a:rPr>
              <a:t>4133975</a:t>
            </a:r>
          </a:p>
          <a:p>
            <a:endParaRPr lang="en-AU" dirty="0"/>
          </a:p>
        </p:txBody>
      </p:sp>
      <p:pic>
        <p:nvPicPr>
          <p:cNvPr id="13" name="Audio 12">
            <a:hlinkClick r:id="" action="ppaction://media"/>
            <a:extLst>
              <a:ext uri="{FF2B5EF4-FFF2-40B4-BE49-F238E27FC236}">
                <a16:creationId xmlns:a16="http://schemas.microsoft.com/office/drawing/2014/main" id="{B0C1EFF2-D69B-DE78-3B95-87A8EEAEAB7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69259329"/>
      </p:ext>
    </p:extLst>
  </p:cSld>
  <p:clrMapOvr>
    <a:masterClrMapping/>
  </p:clrMapOvr>
  <mc:AlternateContent xmlns:mc="http://schemas.openxmlformats.org/markup-compatibility/2006">
    <mc:Choice xmlns:p14="http://schemas.microsoft.com/office/powerpoint/2010/main" Requires="p14">
      <p:transition spd="slow" p14:dur="2000" advTm="12308"/>
    </mc:Choice>
    <mc:Fallback>
      <p:transition spd="slow" advTm="123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714B6-64BC-BB67-33D2-A9F38DDFA701}"/>
              </a:ext>
            </a:extLst>
          </p:cNvPr>
          <p:cNvSpPr>
            <a:spLocks noGrp="1"/>
          </p:cNvSpPr>
          <p:nvPr>
            <p:ph type="title"/>
          </p:nvPr>
        </p:nvSpPr>
        <p:spPr/>
        <p:txBody>
          <a:bodyPr/>
          <a:lstStyle/>
          <a:p>
            <a:r>
              <a:rPr lang="en-US" dirty="0"/>
              <a:t>Controlling for Bias - Effect Shrinks</a:t>
            </a:r>
            <a:endParaRPr lang="en-AU" dirty="0"/>
          </a:p>
        </p:txBody>
      </p:sp>
      <p:sp>
        <p:nvSpPr>
          <p:cNvPr id="3" name="Content Placeholder 2">
            <a:extLst>
              <a:ext uri="{FF2B5EF4-FFF2-40B4-BE49-F238E27FC236}">
                <a16:creationId xmlns:a16="http://schemas.microsoft.com/office/drawing/2014/main" id="{8BC22926-40A9-647E-3A17-2C0B0F457549}"/>
              </a:ext>
            </a:extLst>
          </p:cNvPr>
          <p:cNvSpPr>
            <a:spLocks noGrp="1"/>
          </p:cNvSpPr>
          <p:nvPr>
            <p:ph idx="1"/>
          </p:nvPr>
        </p:nvSpPr>
        <p:spPr>
          <a:xfrm>
            <a:off x="1154955" y="4517136"/>
            <a:ext cx="8761412" cy="1502664"/>
          </a:xfrm>
        </p:spPr>
        <p:txBody>
          <a:bodyPr/>
          <a:lstStyle/>
          <a:p>
            <a:endParaRPr lang="en-AU" dirty="0"/>
          </a:p>
          <a:p>
            <a:r>
              <a:rPr lang="en-AU" dirty="0"/>
              <a:t>Effect drops 34% when controlling for bias</a:t>
            </a:r>
          </a:p>
          <a:p>
            <a:r>
              <a:rPr lang="en-AU" dirty="0"/>
              <a:t>Remaining effect could still be confounding</a:t>
            </a:r>
          </a:p>
        </p:txBody>
      </p:sp>
      <p:graphicFrame>
        <p:nvGraphicFramePr>
          <p:cNvPr id="4" name="Table 3">
            <a:extLst>
              <a:ext uri="{FF2B5EF4-FFF2-40B4-BE49-F238E27FC236}">
                <a16:creationId xmlns:a16="http://schemas.microsoft.com/office/drawing/2014/main" id="{720C8095-43F9-A4C7-A8BC-B875B992D408}"/>
              </a:ext>
            </a:extLst>
          </p:cNvPr>
          <p:cNvGraphicFramePr>
            <a:graphicFrameLocks noGrp="1"/>
          </p:cNvGraphicFramePr>
          <p:nvPr>
            <p:extLst>
              <p:ext uri="{D42A27DB-BD31-4B8C-83A1-F6EECF244321}">
                <p14:modId xmlns:p14="http://schemas.microsoft.com/office/powerpoint/2010/main" val="1362742931"/>
              </p:ext>
            </p:extLst>
          </p:nvPr>
        </p:nvGraphicFramePr>
        <p:xfrm>
          <a:off x="1154953" y="2872740"/>
          <a:ext cx="8127999" cy="11125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388288743"/>
                    </a:ext>
                  </a:extLst>
                </a:gridCol>
                <a:gridCol w="2709333">
                  <a:extLst>
                    <a:ext uri="{9D8B030D-6E8A-4147-A177-3AD203B41FA5}">
                      <a16:colId xmlns:a16="http://schemas.microsoft.com/office/drawing/2014/main" val="1325141297"/>
                    </a:ext>
                  </a:extLst>
                </a:gridCol>
                <a:gridCol w="2709333">
                  <a:extLst>
                    <a:ext uri="{9D8B030D-6E8A-4147-A177-3AD203B41FA5}">
                      <a16:colId xmlns:a16="http://schemas.microsoft.com/office/drawing/2014/main" val="3358012225"/>
                    </a:ext>
                  </a:extLst>
                </a:gridCol>
              </a:tblGrid>
              <a:tr h="370840">
                <a:tc>
                  <a:txBody>
                    <a:bodyPr/>
                    <a:lstStyle/>
                    <a:p>
                      <a:r>
                        <a:rPr lang="en-AU" dirty="0"/>
                        <a:t>Model Type </a:t>
                      </a:r>
                    </a:p>
                  </a:txBody>
                  <a:tcPr/>
                </a:tc>
                <a:tc>
                  <a:txBody>
                    <a:bodyPr/>
                    <a:lstStyle/>
                    <a:p>
                      <a:r>
                        <a:rPr lang="en-AU" dirty="0"/>
                        <a:t>Algorithm Effect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P-Value</a:t>
                      </a:r>
                    </a:p>
                  </a:txBody>
                  <a:tcPr/>
                </a:tc>
                <a:extLst>
                  <a:ext uri="{0D108BD9-81ED-4DB2-BD59-A6C34878D82A}">
                    <a16:rowId xmlns:a16="http://schemas.microsoft.com/office/drawing/2014/main" val="1469701238"/>
                  </a:ext>
                </a:extLst>
              </a:tr>
              <a:tr h="370840">
                <a:tc>
                  <a:txBody>
                    <a:bodyPr/>
                    <a:lstStyle/>
                    <a:p>
                      <a:r>
                        <a:rPr lang="en-AU" dirty="0"/>
                        <a:t>Simple (Biased) </a:t>
                      </a:r>
                    </a:p>
                  </a:txBody>
                  <a:tcPr/>
                </a:tc>
                <a:tc>
                  <a:txBody>
                    <a:bodyPr/>
                    <a:lstStyle/>
                    <a:p>
                      <a:r>
                        <a:rPr lang="en-AU" dirty="0"/>
                        <a:t>+0.475 hours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0.005</a:t>
                      </a:r>
                    </a:p>
                  </a:txBody>
                  <a:tcPr/>
                </a:tc>
                <a:extLst>
                  <a:ext uri="{0D108BD9-81ED-4DB2-BD59-A6C34878D82A}">
                    <a16:rowId xmlns:a16="http://schemas.microsoft.com/office/drawing/2014/main" val="3205761369"/>
                  </a:ext>
                </a:extLst>
              </a:tr>
              <a:tr h="370840">
                <a:tc>
                  <a:txBody>
                    <a:bodyPr/>
                    <a:lstStyle/>
                    <a:p>
                      <a:r>
                        <a:rPr lang="en-AU" dirty="0"/>
                        <a:t>Adjusted </a:t>
                      </a:r>
                    </a:p>
                  </a:txBody>
                  <a:tcPr/>
                </a:tc>
                <a:tc>
                  <a:txBody>
                    <a:bodyPr/>
                    <a:lstStyle/>
                    <a:p>
                      <a:r>
                        <a:rPr lang="en-AU" dirty="0"/>
                        <a:t>+0.312 hours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0.018</a:t>
                      </a:r>
                    </a:p>
                  </a:txBody>
                  <a:tcPr/>
                </a:tc>
                <a:extLst>
                  <a:ext uri="{0D108BD9-81ED-4DB2-BD59-A6C34878D82A}">
                    <a16:rowId xmlns:a16="http://schemas.microsoft.com/office/drawing/2014/main" val="2402444289"/>
                  </a:ext>
                </a:extLst>
              </a:tr>
            </a:tbl>
          </a:graphicData>
        </a:graphic>
      </p:graphicFrame>
      <p:pic>
        <p:nvPicPr>
          <p:cNvPr id="10" name="Audio 9">
            <a:hlinkClick r:id="" action="ppaction://media"/>
            <a:extLst>
              <a:ext uri="{FF2B5EF4-FFF2-40B4-BE49-F238E27FC236}">
                <a16:creationId xmlns:a16="http://schemas.microsoft.com/office/drawing/2014/main" id="{7B892264-D485-ACDA-A36D-3177E0D0426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29168086"/>
      </p:ext>
    </p:extLst>
  </p:cSld>
  <p:clrMapOvr>
    <a:masterClrMapping/>
  </p:clrMapOvr>
  <mc:AlternateContent xmlns:mc="http://schemas.openxmlformats.org/markup-compatibility/2006">
    <mc:Choice xmlns:p14="http://schemas.microsoft.com/office/powerpoint/2010/main" Requires="p14">
      <p:transition spd="slow" p14:dur="2000" advTm="42088"/>
    </mc:Choice>
    <mc:Fallback>
      <p:transition spd="slow" advTm="420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22D73-B851-F2D0-E1CD-2E12F60DA103}"/>
              </a:ext>
            </a:extLst>
          </p:cNvPr>
          <p:cNvSpPr>
            <a:spLocks noGrp="1"/>
          </p:cNvSpPr>
          <p:nvPr>
            <p:ph type="title"/>
          </p:nvPr>
        </p:nvSpPr>
        <p:spPr/>
        <p:txBody>
          <a:bodyPr/>
          <a:lstStyle/>
          <a:p>
            <a:r>
              <a:rPr lang="en-US" dirty="0"/>
              <a:t>Risk of Rolling Out Based on Flawed Data</a:t>
            </a:r>
            <a:endParaRPr lang="en-AU" dirty="0"/>
          </a:p>
        </p:txBody>
      </p:sp>
      <p:sp>
        <p:nvSpPr>
          <p:cNvPr id="3" name="Content Placeholder 2">
            <a:extLst>
              <a:ext uri="{FF2B5EF4-FFF2-40B4-BE49-F238E27FC236}">
                <a16:creationId xmlns:a16="http://schemas.microsoft.com/office/drawing/2014/main" id="{04845ED1-EDB1-F516-D770-F5DDFB119AC0}"/>
              </a:ext>
            </a:extLst>
          </p:cNvPr>
          <p:cNvSpPr>
            <a:spLocks noGrp="1"/>
          </p:cNvSpPr>
          <p:nvPr>
            <p:ph idx="1"/>
          </p:nvPr>
        </p:nvSpPr>
        <p:spPr>
          <a:xfrm>
            <a:off x="1154955" y="4663440"/>
            <a:ext cx="8761412" cy="1356360"/>
          </a:xfrm>
        </p:spPr>
        <p:txBody>
          <a:bodyPr/>
          <a:lstStyle/>
          <a:p>
            <a:endParaRPr lang="en-AU" dirty="0"/>
          </a:p>
          <a:p>
            <a:r>
              <a:rPr lang="en-AU" dirty="0"/>
              <a:t>Current Evidence Quality: Too poor to distinguish scenarios</a:t>
            </a:r>
          </a:p>
          <a:p>
            <a:r>
              <a:rPr lang="en-AU" dirty="0"/>
              <a:t>Business Risk: Multi-million dollar decision on flawed data</a:t>
            </a:r>
          </a:p>
        </p:txBody>
      </p:sp>
      <p:graphicFrame>
        <p:nvGraphicFramePr>
          <p:cNvPr id="5" name="Table 4">
            <a:extLst>
              <a:ext uri="{FF2B5EF4-FFF2-40B4-BE49-F238E27FC236}">
                <a16:creationId xmlns:a16="http://schemas.microsoft.com/office/drawing/2014/main" id="{1446070B-CBB4-27DB-F0B8-D210D0D09FB1}"/>
              </a:ext>
            </a:extLst>
          </p:cNvPr>
          <p:cNvGraphicFramePr>
            <a:graphicFrameLocks noGrp="1"/>
          </p:cNvGraphicFramePr>
          <p:nvPr>
            <p:extLst>
              <p:ext uri="{D42A27DB-BD31-4B8C-83A1-F6EECF244321}">
                <p14:modId xmlns:p14="http://schemas.microsoft.com/office/powerpoint/2010/main" val="4125261998"/>
              </p:ext>
            </p:extLst>
          </p:nvPr>
        </p:nvGraphicFramePr>
        <p:xfrm>
          <a:off x="1154953" y="2552700"/>
          <a:ext cx="8127999" cy="175260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263715627"/>
                    </a:ext>
                  </a:extLst>
                </a:gridCol>
                <a:gridCol w="2709333">
                  <a:extLst>
                    <a:ext uri="{9D8B030D-6E8A-4147-A177-3AD203B41FA5}">
                      <a16:colId xmlns:a16="http://schemas.microsoft.com/office/drawing/2014/main" val="3559425715"/>
                    </a:ext>
                  </a:extLst>
                </a:gridCol>
                <a:gridCol w="2709333">
                  <a:extLst>
                    <a:ext uri="{9D8B030D-6E8A-4147-A177-3AD203B41FA5}">
                      <a16:colId xmlns:a16="http://schemas.microsoft.com/office/drawing/2014/main" val="2963043721"/>
                    </a:ext>
                  </a:extLst>
                </a:gridCol>
              </a:tblGrid>
              <a:tr h="370840">
                <a:tc>
                  <a:txBody>
                    <a:bodyPr/>
                    <a:lstStyle/>
                    <a:p>
                      <a:r>
                        <a:rPr lang="en-AU" dirty="0"/>
                        <a:t>If Algorithm is... </a:t>
                      </a:r>
                    </a:p>
                  </a:txBody>
                  <a:tcPr/>
                </a:tc>
                <a:tc>
                  <a:txBody>
                    <a:bodyPr/>
                    <a:lstStyle/>
                    <a:p>
                      <a:r>
                        <a:rPr lang="en-AU" dirty="0"/>
                        <a:t>| Roll Out? </a:t>
                      </a:r>
                    </a:p>
                  </a:txBody>
                  <a:tcPr/>
                </a:tc>
                <a:tc>
                  <a:txBody>
                    <a:bodyPr/>
                    <a:lstStyle/>
                    <a:p>
                      <a:r>
                        <a:rPr lang="en-AU" dirty="0"/>
                        <a:t>Outcome</a:t>
                      </a:r>
                    </a:p>
                  </a:txBody>
                  <a:tcPr/>
                </a:tc>
                <a:extLst>
                  <a:ext uri="{0D108BD9-81ED-4DB2-BD59-A6C34878D82A}">
                    <a16:rowId xmlns:a16="http://schemas.microsoft.com/office/drawing/2014/main" val="2494556315"/>
                  </a:ext>
                </a:extLst>
              </a:tr>
              <a:tr h="370840">
                <a:tc>
                  <a:txBody>
                    <a:bodyPr/>
                    <a:lstStyle/>
                    <a:p>
                      <a:r>
                        <a:rPr lang="en-AU" dirty="0"/>
                        <a:t>Effective</a:t>
                      </a:r>
                    </a:p>
                  </a:txBody>
                  <a:tcPr/>
                </a:tc>
                <a:tc>
                  <a:txBody>
                    <a:bodyPr/>
                    <a:lstStyle/>
                    <a:p>
                      <a:r>
                        <a:rPr lang="en-AU" dirty="0"/>
                        <a:t>Proceed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 Revenue increase</a:t>
                      </a:r>
                    </a:p>
                  </a:txBody>
                  <a:tcPr/>
                </a:tc>
                <a:extLst>
                  <a:ext uri="{0D108BD9-81ED-4DB2-BD59-A6C34878D82A}">
                    <a16:rowId xmlns:a16="http://schemas.microsoft.com/office/drawing/2014/main" val="2621866188"/>
                  </a:ext>
                </a:extLst>
              </a:tr>
              <a:tr h="370840">
                <a:tc>
                  <a:txBody>
                    <a:bodyPr/>
                    <a:lstStyle/>
                    <a:p>
                      <a:r>
                        <a:rPr lang="en-AU" dirty="0"/>
                        <a:t>Ineffective</a:t>
                      </a:r>
                    </a:p>
                  </a:txBody>
                  <a:tcPr/>
                </a:tc>
                <a:tc>
                  <a:txBody>
                    <a:bodyPr/>
                    <a:lstStyle/>
                    <a:p>
                      <a:r>
                        <a:rPr lang="en-AU" dirty="0"/>
                        <a:t>Proceed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 Wasted resources  </a:t>
                      </a:r>
                    </a:p>
                  </a:txBody>
                  <a:tcPr/>
                </a:tc>
                <a:extLst>
                  <a:ext uri="{0D108BD9-81ED-4DB2-BD59-A6C34878D82A}">
                    <a16:rowId xmlns:a16="http://schemas.microsoft.com/office/drawing/2014/main" val="2092641627"/>
                  </a:ext>
                </a:extLst>
              </a:tr>
              <a:tr h="370840">
                <a:tc>
                  <a:txBody>
                    <a:bodyPr/>
                    <a:lstStyle/>
                    <a:p>
                      <a:r>
                        <a:rPr lang="en-AU" dirty="0"/>
                        <a:t>Harmful</a:t>
                      </a:r>
                    </a:p>
                  </a:txBody>
                  <a:tcPr/>
                </a:tc>
                <a:tc>
                  <a:txBody>
                    <a:bodyPr/>
                    <a:lstStyle/>
                    <a:p>
                      <a:r>
                        <a:rPr lang="en-AU" dirty="0"/>
                        <a:t>Proceed</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 User churn, revenue loss</a:t>
                      </a:r>
                    </a:p>
                  </a:txBody>
                  <a:tcPr/>
                </a:tc>
                <a:extLst>
                  <a:ext uri="{0D108BD9-81ED-4DB2-BD59-A6C34878D82A}">
                    <a16:rowId xmlns:a16="http://schemas.microsoft.com/office/drawing/2014/main" val="4177551538"/>
                  </a:ext>
                </a:extLst>
              </a:tr>
            </a:tbl>
          </a:graphicData>
        </a:graphic>
      </p:graphicFrame>
      <p:pic>
        <p:nvPicPr>
          <p:cNvPr id="13" name="Audio 12">
            <a:hlinkClick r:id="" action="ppaction://media"/>
            <a:extLst>
              <a:ext uri="{FF2B5EF4-FFF2-40B4-BE49-F238E27FC236}">
                <a16:creationId xmlns:a16="http://schemas.microsoft.com/office/drawing/2014/main" id="{3A1FE91E-643E-5743-B7AA-8EABE4460B9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05040737"/>
      </p:ext>
    </p:extLst>
  </p:cSld>
  <p:clrMapOvr>
    <a:masterClrMapping/>
  </p:clrMapOvr>
  <mc:AlternateContent xmlns:mc="http://schemas.openxmlformats.org/markup-compatibility/2006">
    <mc:Choice xmlns:p14="http://schemas.microsoft.com/office/powerpoint/2010/main" Requires="p14">
      <p:transition spd="slow" p14:dur="2000" advTm="57205"/>
    </mc:Choice>
    <mc:Fallback>
      <p:transition spd="slow" advTm="572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296A2-E067-FD52-CA7F-24BF5270F635}"/>
              </a:ext>
            </a:extLst>
          </p:cNvPr>
          <p:cNvSpPr>
            <a:spLocks noGrp="1"/>
          </p:cNvSpPr>
          <p:nvPr>
            <p:ph type="title"/>
          </p:nvPr>
        </p:nvSpPr>
        <p:spPr/>
        <p:txBody>
          <a:bodyPr/>
          <a:lstStyle/>
          <a:p>
            <a:r>
              <a:rPr lang="en-US" dirty="0"/>
              <a:t>Our Study vs A/B Testing Standards</a:t>
            </a:r>
            <a:endParaRPr lang="en-AU" dirty="0"/>
          </a:p>
        </p:txBody>
      </p:sp>
      <p:sp>
        <p:nvSpPr>
          <p:cNvPr id="3" name="Content Placeholder 2">
            <a:extLst>
              <a:ext uri="{FF2B5EF4-FFF2-40B4-BE49-F238E27FC236}">
                <a16:creationId xmlns:a16="http://schemas.microsoft.com/office/drawing/2014/main" id="{7959E4E8-BB1B-4D30-DBE9-3EEBF1E285F0}"/>
              </a:ext>
            </a:extLst>
          </p:cNvPr>
          <p:cNvSpPr>
            <a:spLocks noGrp="1"/>
          </p:cNvSpPr>
          <p:nvPr>
            <p:ph idx="1"/>
          </p:nvPr>
        </p:nvSpPr>
        <p:spPr>
          <a:xfrm>
            <a:off x="1154955" y="5148072"/>
            <a:ext cx="8761412" cy="871728"/>
          </a:xfrm>
        </p:spPr>
        <p:txBody>
          <a:bodyPr>
            <a:normAutofit/>
          </a:bodyPr>
          <a:lstStyle/>
          <a:p>
            <a:endParaRPr lang="en-AU" dirty="0"/>
          </a:p>
          <a:p>
            <a:r>
              <a:rPr lang="en-AU" dirty="0"/>
              <a:t>SCORE: 0/5 - Violates every A/B testing principle</a:t>
            </a:r>
          </a:p>
        </p:txBody>
      </p:sp>
      <p:graphicFrame>
        <p:nvGraphicFramePr>
          <p:cNvPr id="4" name="Table 3">
            <a:extLst>
              <a:ext uri="{FF2B5EF4-FFF2-40B4-BE49-F238E27FC236}">
                <a16:creationId xmlns:a16="http://schemas.microsoft.com/office/drawing/2014/main" id="{6D9A78E2-D3FE-B2CC-2E01-5A48BB7BBC65}"/>
              </a:ext>
            </a:extLst>
          </p:cNvPr>
          <p:cNvGraphicFramePr>
            <a:graphicFrameLocks noGrp="1"/>
          </p:cNvGraphicFramePr>
          <p:nvPr>
            <p:extLst>
              <p:ext uri="{D42A27DB-BD31-4B8C-83A1-F6EECF244321}">
                <p14:modId xmlns:p14="http://schemas.microsoft.com/office/powerpoint/2010/main" val="454950619"/>
              </p:ext>
            </p:extLst>
          </p:nvPr>
        </p:nvGraphicFramePr>
        <p:xfrm>
          <a:off x="1154953" y="2653792"/>
          <a:ext cx="8128000" cy="24942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3213979924"/>
                    </a:ext>
                  </a:extLst>
                </a:gridCol>
                <a:gridCol w="2032000">
                  <a:extLst>
                    <a:ext uri="{9D8B030D-6E8A-4147-A177-3AD203B41FA5}">
                      <a16:colId xmlns:a16="http://schemas.microsoft.com/office/drawing/2014/main" val="2462824047"/>
                    </a:ext>
                  </a:extLst>
                </a:gridCol>
                <a:gridCol w="2032000">
                  <a:extLst>
                    <a:ext uri="{9D8B030D-6E8A-4147-A177-3AD203B41FA5}">
                      <a16:colId xmlns:a16="http://schemas.microsoft.com/office/drawing/2014/main" val="1938182756"/>
                    </a:ext>
                  </a:extLst>
                </a:gridCol>
                <a:gridCol w="2032000">
                  <a:extLst>
                    <a:ext uri="{9D8B030D-6E8A-4147-A177-3AD203B41FA5}">
                      <a16:colId xmlns:a16="http://schemas.microsoft.com/office/drawing/2014/main" val="3580722933"/>
                    </a:ext>
                  </a:extLst>
                </a:gridCol>
              </a:tblGrid>
              <a:tr h="370840">
                <a:tc>
                  <a:txBody>
                    <a:bodyPr/>
                    <a:lstStyle/>
                    <a:p>
                      <a:r>
                        <a:rPr lang="en-AU" dirty="0"/>
                        <a:t>Best Practice </a:t>
                      </a:r>
                    </a:p>
                  </a:txBody>
                  <a:tcPr/>
                </a:tc>
                <a:tc>
                  <a:txBody>
                    <a:bodyPr/>
                    <a:lstStyle/>
                    <a:p>
                      <a:r>
                        <a:rPr lang="en-AU" dirty="0"/>
                        <a:t>Standard</a:t>
                      </a:r>
                    </a:p>
                  </a:txBody>
                  <a:tcPr/>
                </a:tc>
                <a:tc>
                  <a:txBody>
                    <a:bodyPr/>
                    <a:lstStyle/>
                    <a:p>
                      <a:r>
                        <a:rPr lang="en-AU" dirty="0"/>
                        <a:t>Our Study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 Status</a:t>
                      </a:r>
                    </a:p>
                    <a:p>
                      <a:endParaRPr lang="en-AU" dirty="0"/>
                    </a:p>
                  </a:txBody>
                  <a:tcPr/>
                </a:tc>
                <a:extLst>
                  <a:ext uri="{0D108BD9-81ED-4DB2-BD59-A6C34878D82A}">
                    <a16:rowId xmlns:a16="http://schemas.microsoft.com/office/drawing/2014/main" val="2489859444"/>
                  </a:ext>
                </a:extLst>
              </a:tr>
              <a:tr h="370840">
                <a:tc>
                  <a:txBody>
                    <a:bodyPr/>
                    <a:lstStyle/>
                    <a:p>
                      <a:r>
                        <a:rPr lang="en-AU" dirty="0"/>
                        <a:t>Group Balance </a:t>
                      </a:r>
                    </a:p>
                  </a:txBody>
                  <a:tcPr/>
                </a:tc>
                <a:tc>
                  <a:txBody>
                    <a:bodyPr/>
                    <a:lstStyle/>
                    <a:p>
                      <a:r>
                        <a:rPr lang="en-AU" dirty="0"/>
                        <a:t>50/50</a:t>
                      </a:r>
                    </a:p>
                  </a:txBody>
                  <a:tcPr/>
                </a:tc>
                <a:tc>
                  <a:txBody>
                    <a:bodyPr/>
                    <a:lstStyle/>
                    <a:p>
                      <a:r>
                        <a:rPr lang="en-AU" dirty="0"/>
                        <a:t>88/12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 Failed</a:t>
                      </a:r>
                    </a:p>
                  </a:txBody>
                  <a:tcPr/>
                </a:tc>
                <a:extLst>
                  <a:ext uri="{0D108BD9-81ED-4DB2-BD59-A6C34878D82A}">
                    <a16:rowId xmlns:a16="http://schemas.microsoft.com/office/drawing/2014/main" val="917836145"/>
                  </a:ext>
                </a:extLst>
              </a:tr>
              <a:tr h="370840">
                <a:tc>
                  <a:txBody>
                    <a:bodyPr/>
                    <a:lstStyle/>
                    <a:p>
                      <a:r>
                        <a:rPr lang="en-AU" dirty="0"/>
                        <a:t>Randomization</a:t>
                      </a:r>
                    </a:p>
                  </a:txBody>
                  <a:tcPr/>
                </a:tc>
                <a:tc>
                  <a:txBody>
                    <a:bodyPr/>
                    <a:lstStyle/>
                    <a:p>
                      <a:r>
                        <a:rPr lang="en-AU" dirty="0"/>
                        <a:t>Random</a:t>
                      </a:r>
                    </a:p>
                  </a:txBody>
                  <a:tcPr/>
                </a:tc>
                <a:tc>
                  <a:txBody>
                    <a:bodyPr/>
                    <a:lstStyle/>
                    <a:p>
                      <a:r>
                        <a:rPr lang="en-AU" dirty="0"/>
                        <a:t>Before/after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 Failed</a:t>
                      </a:r>
                    </a:p>
                  </a:txBody>
                  <a:tcPr/>
                </a:tc>
                <a:extLst>
                  <a:ext uri="{0D108BD9-81ED-4DB2-BD59-A6C34878D82A}">
                    <a16:rowId xmlns:a16="http://schemas.microsoft.com/office/drawing/2014/main" val="3117787725"/>
                  </a:ext>
                </a:extLst>
              </a:tr>
              <a:tr h="370840">
                <a:tc>
                  <a:txBody>
                    <a:bodyPr/>
                    <a:lstStyle/>
                    <a:p>
                      <a:r>
                        <a:rPr lang="en-AU" dirty="0"/>
                        <a:t>Sample Size </a:t>
                      </a:r>
                    </a:p>
                  </a:txBody>
                  <a:tcPr/>
                </a:tc>
                <a:tc>
                  <a:txBody>
                    <a:bodyPr/>
                    <a:lstStyle/>
                    <a:p>
                      <a:r>
                        <a:rPr lang="en-AU" dirty="0"/>
                        <a:t>Power-based</a:t>
                      </a:r>
                    </a:p>
                  </a:txBody>
                  <a:tcPr/>
                </a:tc>
                <a:tc>
                  <a:txBody>
                    <a:bodyPr/>
                    <a:lstStyle/>
                    <a:p>
                      <a:r>
                        <a:rPr lang="en-AU" dirty="0"/>
                        <a:t>No calculation</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 Failed</a:t>
                      </a:r>
                    </a:p>
                  </a:txBody>
                  <a:tcPr/>
                </a:tc>
                <a:extLst>
                  <a:ext uri="{0D108BD9-81ED-4DB2-BD59-A6C34878D82A}">
                    <a16:rowId xmlns:a16="http://schemas.microsoft.com/office/drawing/2014/main" val="1921599330"/>
                  </a:ext>
                </a:extLst>
              </a:tr>
              <a:tr h="370840">
                <a:tc>
                  <a:txBody>
                    <a:bodyPr/>
                    <a:lstStyle/>
                    <a:p>
                      <a:r>
                        <a:rPr lang="en-AU" dirty="0"/>
                        <a:t>Baseline Period </a:t>
                      </a:r>
                    </a:p>
                  </a:txBody>
                  <a:tcPr/>
                </a:tc>
                <a:tc>
                  <a:txBody>
                    <a:bodyPr/>
                    <a:lstStyle/>
                    <a:p>
                      <a:r>
                        <a:rPr lang="en-AU" dirty="0"/>
                        <a:t>Required </a:t>
                      </a:r>
                    </a:p>
                  </a:txBody>
                  <a:tcPr/>
                </a:tc>
                <a:tc>
                  <a:txBody>
                    <a:bodyPr/>
                    <a:lstStyle/>
                    <a:p>
                      <a:r>
                        <a:rPr lang="en-AU" dirty="0"/>
                        <a:t>None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 Failed</a:t>
                      </a:r>
                    </a:p>
                  </a:txBody>
                  <a:tcPr/>
                </a:tc>
                <a:extLst>
                  <a:ext uri="{0D108BD9-81ED-4DB2-BD59-A6C34878D82A}">
                    <a16:rowId xmlns:a16="http://schemas.microsoft.com/office/drawing/2014/main" val="3244867738"/>
                  </a:ext>
                </a:extLst>
              </a:tr>
              <a:tr h="370840">
                <a:tc>
                  <a:txBody>
                    <a:bodyPr/>
                    <a:lstStyle/>
                    <a:p>
                      <a:r>
                        <a:rPr lang="en-AU" dirty="0"/>
                        <a:t>External Controls </a:t>
                      </a:r>
                    </a:p>
                  </a:txBody>
                  <a:tcPr/>
                </a:tc>
                <a:tc>
                  <a:txBody>
                    <a:bodyPr/>
                    <a:lstStyle/>
                    <a:p>
                      <a:r>
                        <a:rPr lang="en-AU" dirty="0"/>
                        <a:t>Monitor</a:t>
                      </a:r>
                    </a:p>
                  </a:txBody>
                  <a:tcPr/>
                </a:tc>
                <a:tc>
                  <a:txBody>
                    <a:bodyPr/>
                    <a:lstStyle/>
                    <a:p>
                      <a:r>
                        <a:rPr lang="en-AU" dirty="0"/>
                        <a:t>Not controlled</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 Failed</a:t>
                      </a:r>
                    </a:p>
                  </a:txBody>
                  <a:tcPr/>
                </a:tc>
                <a:extLst>
                  <a:ext uri="{0D108BD9-81ED-4DB2-BD59-A6C34878D82A}">
                    <a16:rowId xmlns:a16="http://schemas.microsoft.com/office/drawing/2014/main" val="3820155110"/>
                  </a:ext>
                </a:extLst>
              </a:tr>
            </a:tbl>
          </a:graphicData>
        </a:graphic>
      </p:graphicFrame>
      <p:pic>
        <p:nvPicPr>
          <p:cNvPr id="10" name="Audio 9">
            <a:hlinkClick r:id="" action="ppaction://media"/>
            <a:extLst>
              <a:ext uri="{FF2B5EF4-FFF2-40B4-BE49-F238E27FC236}">
                <a16:creationId xmlns:a16="http://schemas.microsoft.com/office/drawing/2014/main" id="{6D561FC7-6322-48BD-B144-F19527071F1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38945162"/>
      </p:ext>
    </p:extLst>
  </p:cSld>
  <p:clrMapOvr>
    <a:masterClrMapping/>
  </p:clrMapOvr>
  <mc:AlternateContent xmlns:mc="http://schemas.openxmlformats.org/markup-compatibility/2006">
    <mc:Choice xmlns:p14="http://schemas.microsoft.com/office/powerpoint/2010/main" Requires="p14">
      <p:transition spd="slow" p14:dur="2000" advTm="45592"/>
    </mc:Choice>
    <mc:Fallback>
      <p:transition spd="slow" advTm="455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7EDAC-58BF-372A-BBC6-7B1404ECB99D}"/>
              </a:ext>
            </a:extLst>
          </p:cNvPr>
          <p:cNvSpPr>
            <a:spLocks noGrp="1"/>
          </p:cNvSpPr>
          <p:nvPr>
            <p:ph type="title"/>
          </p:nvPr>
        </p:nvSpPr>
        <p:spPr/>
        <p:txBody>
          <a:bodyPr/>
          <a:lstStyle/>
          <a:p>
            <a:r>
              <a:rPr lang="en-US" dirty="0"/>
              <a:t>RECOMMENDATION: </a:t>
            </a:r>
            <a:r>
              <a:rPr lang="en-US" b="1" dirty="0"/>
              <a:t>DO NOT ROLL OUT</a:t>
            </a:r>
            <a:endParaRPr lang="en-AU" b="1" dirty="0"/>
          </a:p>
        </p:txBody>
      </p:sp>
      <p:sp>
        <p:nvSpPr>
          <p:cNvPr id="3" name="Content Placeholder 2">
            <a:extLst>
              <a:ext uri="{FF2B5EF4-FFF2-40B4-BE49-F238E27FC236}">
                <a16:creationId xmlns:a16="http://schemas.microsoft.com/office/drawing/2014/main" id="{DCBAA2E5-6008-AB85-C9EC-AD7056E63E4A}"/>
              </a:ext>
            </a:extLst>
          </p:cNvPr>
          <p:cNvSpPr>
            <a:spLocks noGrp="1"/>
          </p:cNvSpPr>
          <p:nvPr>
            <p:ph idx="1"/>
          </p:nvPr>
        </p:nvSpPr>
        <p:spPr/>
        <p:txBody>
          <a:bodyPr>
            <a:normAutofit lnSpcReduction="10000"/>
          </a:bodyPr>
          <a:lstStyle/>
          <a:p>
            <a:r>
              <a:rPr lang="en-US" dirty="0"/>
              <a:t>❌ DO NOT roll out algorithm company-wide</a:t>
            </a:r>
          </a:p>
          <a:p>
            <a:endParaRPr lang="en-US" dirty="0"/>
          </a:p>
          <a:p>
            <a:r>
              <a:rPr lang="en-US" b="1" dirty="0"/>
              <a:t>RATIONALE:</a:t>
            </a:r>
          </a:p>
          <a:p>
            <a:pPr lvl="1"/>
            <a:r>
              <a:rPr lang="en-US" dirty="0"/>
              <a:t>Evidence quality insufficient for major decision</a:t>
            </a:r>
          </a:p>
          <a:p>
            <a:pPr lvl="1"/>
            <a:r>
              <a:rPr lang="en-US" dirty="0"/>
              <a:t>High risk of false positive result  </a:t>
            </a:r>
          </a:p>
          <a:p>
            <a:pPr lvl="1"/>
            <a:r>
              <a:rPr lang="en-US" dirty="0"/>
              <a:t>Potential significant revenue loss if wrong</a:t>
            </a:r>
          </a:p>
          <a:p>
            <a:endParaRPr lang="en-US" dirty="0"/>
          </a:p>
          <a:p>
            <a:r>
              <a:rPr lang="en-US" b="1" dirty="0"/>
              <a:t>Confidence in Current Results: </a:t>
            </a:r>
            <a:r>
              <a:rPr lang="en-US" dirty="0"/>
              <a:t>Very Low (&lt;30%)</a:t>
            </a:r>
          </a:p>
          <a:p>
            <a:r>
              <a:rPr lang="en-US" b="1" dirty="0"/>
              <a:t>Required Action: </a:t>
            </a:r>
            <a:r>
              <a:rPr lang="en-US" dirty="0"/>
              <a:t>Proper randomized trial</a:t>
            </a:r>
            <a:endParaRPr lang="en-AU" dirty="0"/>
          </a:p>
        </p:txBody>
      </p:sp>
      <p:pic>
        <p:nvPicPr>
          <p:cNvPr id="9" name="Audio 8">
            <a:hlinkClick r:id="" action="ppaction://media"/>
            <a:extLst>
              <a:ext uri="{FF2B5EF4-FFF2-40B4-BE49-F238E27FC236}">
                <a16:creationId xmlns:a16="http://schemas.microsoft.com/office/drawing/2014/main" id="{393FFB1E-A3B7-4A91-CDD1-D148C4A1BE5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09246470"/>
      </p:ext>
    </p:extLst>
  </p:cSld>
  <p:clrMapOvr>
    <a:masterClrMapping/>
  </p:clrMapOvr>
  <mc:AlternateContent xmlns:mc="http://schemas.openxmlformats.org/markup-compatibility/2006">
    <mc:Choice xmlns:p14="http://schemas.microsoft.com/office/powerpoint/2010/main" Requires="p14">
      <p:transition spd="slow" p14:dur="2000" advTm="34918"/>
    </mc:Choice>
    <mc:Fallback>
      <p:transition spd="slow" advTm="349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3FF44-96C5-9ECD-4D0E-24E6AB2A4EAC}"/>
              </a:ext>
            </a:extLst>
          </p:cNvPr>
          <p:cNvSpPr>
            <a:spLocks noGrp="1"/>
          </p:cNvSpPr>
          <p:nvPr>
            <p:ph type="title"/>
          </p:nvPr>
        </p:nvSpPr>
        <p:spPr/>
        <p:txBody>
          <a:bodyPr/>
          <a:lstStyle/>
          <a:p>
            <a:r>
              <a:rPr lang="en-US" dirty="0"/>
              <a:t>Proper A/B Test Design - 7 Week Plan</a:t>
            </a:r>
            <a:endParaRPr lang="en-AU" dirty="0"/>
          </a:p>
        </p:txBody>
      </p:sp>
      <p:graphicFrame>
        <p:nvGraphicFramePr>
          <p:cNvPr id="5" name="Content Placeholder 4">
            <a:extLst>
              <a:ext uri="{FF2B5EF4-FFF2-40B4-BE49-F238E27FC236}">
                <a16:creationId xmlns:a16="http://schemas.microsoft.com/office/drawing/2014/main" id="{2864B8CC-019E-BAD6-947C-1C04CC8E0B36}"/>
              </a:ext>
            </a:extLst>
          </p:cNvPr>
          <p:cNvGraphicFramePr>
            <a:graphicFrameLocks noGrp="1"/>
          </p:cNvGraphicFramePr>
          <p:nvPr>
            <p:ph idx="1"/>
            <p:extLst>
              <p:ext uri="{D42A27DB-BD31-4B8C-83A1-F6EECF244321}">
                <p14:modId xmlns:p14="http://schemas.microsoft.com/office/powerpoint/2010/main" val="281576986"/>
              </p:ext>
            </p:extLst>
          </p:nvPr>
        </p:nvGraphicFramePr>
        <p:xfrm>
          <a:off x="1154954" y="2603500"/>
          <a:ext cx="10476214" cy="34163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9" name="Audio 8">
            <a:hlinkClick r:id="" action="ppaction://media"/>
            <a:extLst>
              <a:ext uri="{FF2B5EF4-FFF2-40B4-BE49-F238E27FC236}">
                <a16:creationId xmlns:a16="http://schemas.microsoft.com/office/drawing/2014/main" id="{168D951E-9C6F-2E4C-2660-75DBEBAD78C4}"/>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15795046"/>
      </p:ext>
    </p:extLst>
  </p:cSld>
  <p:clrMapOvr>
    <a:masterClrMapping/>
  </p:clrMapOvr>
  <mc:AlternateContent xmlns:mc="http://schemas.openxmlformats.org/markup-compatibility/2006">
    <mc:Choice xmlns:p14="http://schemas.microsoft.com/office/powerpoint/2010/main" Requires="p14">
      <p:transition spd="slow" p14:dur="2000" advTm="55992"/>
    </mc:Choice>
    <mc:Fallback>
      <p:transition spd="slow" advTm="55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FBCFA-F922-28CD-5047-57AC44442B73}"/>
              </a:ext>
            </a:extLst>
          </p:cNvPr>
          <p:cNvSpPr>
            <a:spLocks noGrp="1"/>
          </p:cNvSpPr>
          <p:nvPr>
            <p:ph type="title"/>
          </p:nvPr>
        </p:nvSpPr>
        <p:spPr/>
        <p:txBody>
          <a:bodyPr/>
          <a:lstStyle/>
          <a:p>
            <a:r>
              <a:rPr lang="en-AU" dirty="0"/>
              <a:t>Investment vs Risk</a:t>
            </a:r>
          </a:p>
        </p:txBody>
      </p:sp>
      <p:sp>
        <p:nvSpPr>
          <p:cNvPr id="3" name="Content Placeholder 2">
            <a:extLst>
              <a:ext uri="{FF2B5EF4-FFF2-40B4-BE49-F238E27FC236}">
                <a16:creationId xmlns:a16="http://schemas.microsoft.com/office/drawing/2014/main" id="{DC70D291-D2D2-ED15-79CC-C760B79B2CBB}"/>
              </a:ext>
            </a:extLst>
          </p:cNvPr>
          <p:cNvSpPr>
            <a:spLocks noGrp="1"/>
          </p:cNvSpPr>
          <p:nvPr>
            <p:ph idx="1"/>
          </p:nvPr>
        </p:nvSpPr>
        <p:spPr>
          <a:xfrm>
            <a:off x="5428182" y="3593592"/>
            <a:ext cx="1335636" cy="1216152"/>
          </a:xfrm>
        </p:spPr>
        <p:txBody>
          <a:bodyPr>
            <a:normAutofit/>
          </a:bodyPr>
          <a:lstStyle/>
          <a:p>
            <a:endParaRPr lang="en-US" dirty="0"/>
          </a:p>
          <a:p>
            <a:r>
              <a:rPr lang="en-US" sz="2900" dirty="0"/>
              <a:t>VS</a:t>
            </a:r>
          </a:p>
          <a:p>
            <a:endParaRPr lang="en-US" dirty="0"/>
          </a:p>
        </p:txBody>
      </p:sp>
      <p:graphicFrame>
        <p:nvGraphicFramePr>
          <p:cNvPr id="6" name="Table 5">
            <a:extLst>
              <a:ext uri="{FF2B5EF4-FFF2-40B4-BE49-F238E27FC236}">
                <a16:creationId xmlns:a16="http://schemas.microsoft.com/office/drawing/2014/main" id="{026B0332-F141-1928-A952-E56C33B23635}"/>
              </a:ext>
            </a:extLst>
          </p:cNvPr>
          <p:cNvGraphicFramePr>
            <a:graphicFrameLocks noGrp="1"/>
          </p:cNvGraphicFramePr>
          <p:nvPr>
            <p:extLst>
              <p:ext uri="{D42A27DB-BD31-4B8C-83A1-F6EECF244321}">
                <p14:modId xmlns:p14="http://schemas.microsoft.com/office/powerpoint/2010/main" val="2641255255"/>
              </p:ext>
            </p:extLst>
          </p:nvPr>
        </p:nvGraphicFramePr>
        <p:xfrm>
          <a:off x="907288" y="2365587"/>
          <a:ext cx="3573272" cy="4035213"/>
        </p:xfrm>
        <a:graphic>
          <a:graphicData uri="http://schemas.openxmlformats.org/drawingml/2006/table">
            <a:tbl>
              <a:tblPr bandRow="1">
                <a:tableStyleId>{5C22544A-7EE6-4342-B048-85BDC9FD1C3A}</a:tableStyleId>
              </a:tblPr>
              <a:tblGrid>
                <a:gridCol w="1786636">
                  <a:extLst>
                    <a:ext uri="{9D8B030D-6E8A-4147-A177-3AD203B41FA5}">
                      <a16:colId xmlns:a16="http://schemas.microsoft.com/office/drawing/2014/main" val="3697517466"/>
                    </a:ext>
                  </a:extLst>
                </a:gridCol>
                <a:gridCol w="1786636">
                  <a:extLst>
                    <a:ext uri="{9D8B030D-6E8A-4147-A177-3AD203B41FA5}">
                      <a16:colId xmlns:a16="http://schemas.microsoft.com/office/drawing/2014/main" val="1810567432"/>
                    </a:ext>
                  </a:extLst>
                </a:gridCol>
              </a:tblGrid>
              <a:tr h="1345071">
                <a:tc>
                  <a:txBody>
                    <a:bodyPr/>
                    <a:lstStyle/>
                    <a:p>
                      <a:r>
                        <a:rPr lang="en-US" b="1" dirty="0"/>
                        <a:t>New Study Investment: </a:t>
                      </a:r>
                      <a:endParaRPr lang="en-AU" b="1"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~$50,000</a:t>
                      </a:r>
                    </a:p>
                    <a:p>
                      <a:endParaRPr lang="en-AU" dirty="0"/>
                    </a:p>
                  </a:txBody>
                  <a:tcPr/>
                </a:tc>
                <a:extLst>
                  <a:ext uri="{0D108BD9-81ED-4DB2-BD59-A6C34878D82A}">
                    <a16:rowId xmlns:a16="http://schemas.microsoft.com/office/drawing/2014/main" val="1737214127"/>
                  </a:ext>
                </a:extLst>
              </a:tr>
              <a:tr h="1345071">
                <a:tc>
                  <a:txBody>
                    <a:bodyPr/>
                    <a:lstStyle/>
                    <a:p>
                      <a:r>
                        <a:rPr lang="en-US" b="1" dirty="0"/>
                        <a:t>Timeline: </a:t>
                      </a:r>
                      <a:endParaRPr lang="en-AU" b="1"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7 weeks</a:t>
                      </a:r>
                    </a:p>
                    <a:p>
                      <a:endParaRPr lang="en-AU" dirty="0"/>
                    </a:p>
                  </a:txBody>
                  <a:tcPr/>
                </a:tc>
                <a:extLst>
                  <a:ext uri="{0D108BD9-81ED-4DB2-BD59-A6C34878D82A}">
                    <a16:rowId xmlns:a16="http://schemas.microsoft.com/office/drawing/2014/main" val="437192335"/>
                  </a:ext>
                </a:extLst>
              </a:tr>
              <a:tr h="1345071">
                <a:tc>
                  <a:txBody>
                    <a:bodyPr/>
                    <a:lstStyle/>
                    <a:p>
                      <a:r>
                        <a:rPr lang="en-US" b="1" dirty="0"/>
                        <a:t>Resources:</a:t>
                      </a:r>
                      <a:endParaRPr lang="en-AU" b="1" dirty="0"/>
                    </a:p>
                  </a:txBody>
                  <a:tcPr/>
                </a:tc>
                <a:tc>
                  <a:txBody>
                    <a:bodyPr/>
                    <a:lstStyle/>
                    <a:p>
                      <a:r>
                        <a:rPr lang="en-US" dirty="0"/>
                        <a:t>Data engineering, analytics, product</a:t>
                      </a:r>
                      <a:endParaRPr lang="en-AU" dirty="0"/>
                    </a:p>
                  </a:txBody>
                  <a:tcPr/>
                </a:tc>
                <a:extLst>
                  <a:ext uri="{0D108BD9-81ED-4DB2-BD59-A6C34878D82A}">
                    <a16:rowId xmlns:a16="http://schemas.microsoft.com/office/drawing/2014/main" val="1488049439"/>
                  </a:ext>
                </a:extLst>
              </a:tr>
            </a:tbl>
          </a:graphicData>
        </a:graphic>
      </p:graphicFrame>
      <p:graphicFrame>
        <p:nvGraphicFramePr>
          <p:cNvPr id="7" name="Table 6">
            <a:extLst>
              <a:ext uri="{FF2B5EF4-FFF2-40B4-BE49-F238E27FC236}">
                <a16:creationId xmlns:a16="http://schemas.microsoft.com/office/drawing/2014/main" id="{5E90330E-D216-2FA3-F1A4-3C7695ABE396}"/>
              </a:ext>
            </a:extLst>
          </p:cNvPr>
          <p:cNvGraphicFramePr>
            <a:graphicFrameLocks noGrp="1"/>
          </p:cNvGraphicFramePr>
          <p:nvPr>
            <p:extLst>
              <p:ext uri="{D42A27DB-BD31-4B8C-83A1-F6EECF244321}">
                <p14:modId xmlns:p14="http://schemas.microsoft.com/office/powerpoint/2010/main" val="2360415539"/>
              </p:ext>
            </p:extLst>
          </p:nvPr>
        </p:nvGraphicFramePr>
        <p:xfrm>
          <a:off x="7253224" y="2365587"/>
          <a:ext cx="3573272" cy="4035213"/>
        </p:xfrm>
        <a:graphic>
          <a:graphicData uri="http://schemas.openxmlformats.org/drawingml/2006/table">
            <a:tbl>
              <a:tblPr bandRow="1">
                <a:tableStyleId>{F5AB1C69-6EDB-4FF4-983F-18BD219EF322}</a:tableStyleId>
              </a:tblPr>
              <a:tblGrid>
                <a:gridCol w="1786636">
                  <a:extLst>
                    <a:ext uri="{9D8B030D-6E8A-4147-A177-3AD203B41FA5}">
                      <a16:colId xmlns:a16="http://schemas.microsoft.com/office/drawing/2014/main" val="2735068574"/>
                    </a:ext>
                  </a:extLst>
                </a:gridCol>
                <a:gridCol w="1786636">
                  <a:extLst>
                    <a:ext uri="{9D8B030D-6E8A-4147-A177-3AD203B41FA5}">
                      <a16:colId xmlns:a16="http://schemas.microsoft.com/office/drawing/2014/main" val="460161404"/>
                    </a:ext>
                  </a:extLst>
                </a:gridCol>
              </a:tblGrid>
              <a:tr h="1345071">
                <a:tc>
                  <a:txBody>
                    <a:bodyPr/>
                    <a:lstStyle/>
                    <a:p>
                      <a:r>
                        <a:rPr lang="en-US" b="1" dirty="0"/>
                        <a:t>Risk of Wrong Decision: </a:t>
                      </a:r>
                      <a:endParaRPr lang="en-AU" b="1" dirty="0"/>
                    </a:p>
                  </a:txBody>
                  <a:tcPr/>
                </a:tc>
                <a:tc>
                  <a:txBody>
                    <a:bodyPr/>
                    <a:lstStyle/>
                    <a:p>
                      <a:r>
                        <a:rPr lang="en-US" dirty="0"/>
                        <a:t>$Millions in lost revenue</a:t>
                      </a:r>
                      <a:endParaRPr lang="en-AU" dirty="0"/>
                    </a:p>
                  </a:txBody>
                  <a:tcPr/>
                </a:tc>
                <a:extLst>
                  <a:ext uri="{0D108BD9-81ED-4DB2-BD59-A6C34878D82A}">
                    <a16:rowId xmlns:a16="http://schemas.microsoft.com/office/drawing/2014/main" val="1369291215"/>
                  </a:ext>
                </a:extLst>
              </a:tr>
              <a:tr h="1345071">
                <a:tc>
                  <a:txBody>
                    <a:bodyPr/>
                    <a:lstStyle/>
                    <a:p>
                      <a:r>
                        <a:rPr lang="en-US" b="1" dirty="0"/>
                        <a:t>Timeline if Wrong:</a:t>
                      </a:r>
                      <a:endParaRPr lang="en-AU" b="1" dirty="0"/>
                    </a:p>
                  </a:txBody>
                  <a:tcPr/>
                </a:tc>
                <a:tc>
                  <a:txBody>
                    <a:bodyPr/>
                    <a:lstStyle/>
                    <a:p>
                      <a:r>
                        <a:rPr lang="en-US" dirty="0"/>
                        <a:t>6+ months to realize and fix</a:t>
                      </a:r>
                      <a:endParaRPr lang="en-AU" dirty="0"/>
                    </a:p>
                  </a:txBody>
                  <a:tcPr/>
                </a:tc>
                <a:extLst>
                  <a:ext uri="{0D108BD9-81ED-4DB2-BD59-A6C34878D82A}">
                    <a16:rowId xmlns:a16="http://schemas.microsoft.com/office/drawing/2014/main" val="1465091518"/>
                  </a:ext>
                </a:extLst>
              </a:tr>
              <a:tr h="1345071">
                <a:tc>
                  <a:txBody>
                    <a:bodyPr/>
                    <a:lstStyle/>
                    <a:p>
                      <a:r>
                        <a:rPr lang="en-US" b="1" dirty="0"/>
                        <a:t>Competitive Impact:</a:t>
                      </a:r>
                      <a:endParaRPr lang="en-AU" b="1" dirty="0"/>
                    </a:p>
                  </a:txBody>
                  <a:tcPr/>
                </a:tc>
                <a:tc>
                  <a:txBody>
                    <a:bodyPr/>
                    <a:lstStyle/>
                    <a:p>
                      <a:r>
                        <a:rPr lang="en-US" dirty="0"/>
                        <a:t>Significant if algorithm ineffective</a:t>
                      </a:r>
                      <a:endParaRPr lang="en-AU" dirty="0"/>
                    </a:p>
                  </a:txBody>
                  <a:tcPr/>
                </a:tc>
                <a:extLst>
                  <a:ext uri="{0D108BD9-81ED-4DB2-BD59-A6C34878D82A}">
                    <a16:rowId xmlns:a16="http://schemas.microsoft.com/office/drawing/2014/main" val="1888362472"/>
                  </a:ext>
                </a:extLst>
              </a:tr>
            </a:tbl>
          </a:graphicData>
        </a:graphic>
      </p:graphicFrame>
      <p:pic>
        <p:nvPicPr>
          <p:cNvPr id="11" name="Audio 10">
            <a:hlinkClick r:id="" action="ppaction://media"/>
            <a:extLst>
              <a:ext uri="{FF2B5EF4-FFF2-40B4-BE49-F238E27FC236}">
                <a16:creationId xmlns:a16="http://schemas.microsoft.com/office/drawing/2014/main" id="{1196FCAC-3314-A075-9A1A-EB3943444C5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08403871"/>
      </p:ext>
    </p:extLst>
  </p:cSld>
  <p:clrMapOvr>
    <a:masterClrMapping/>
  </p:clrMapOvr>
  <mc:AlternateContent xmlns:mc="http://schemas.openxmlformats.org/markup-compatibility/2006">
    <mc:Choice xmlns:p14="http://schemas.microsoft.com/office/powerpoint/2010/main" Requires="p14">
      <p:transition spd="slow" p14:dur="2000" advTm="38686"/>
    </mc:Choice>
    <mc:Fallback>
      <p:transition spd="slow" advTm="386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DBB0A-A503-62CF-E868-8623127E0169}"/>
              </a:ext>
            </a:extLst>
          </p:cNvPr>
          <p:cNvSpPr>
            <a:spLocks noGrp="1"/>
          </p:cNvSpPr>
          <p:nvPr>
            <p:ph type="title"/>
          </p:nvPr>
        </p:nvSpPr>
        <p:spPr/>
        <p:txBody>
          <a:bodyPr/>
          <a:lstStyle/>
          <a:p>
            <a:r>
              <a:rPr lang="en-AU" dirty="0"/>
              <a:t>Action Plan &amp; Next Steps</a:t>
            </a:r>
          </a:p>
        </p:txBody>
      </p:sp>
      <p:sp>
        <p:nvSpPr>
          <p:cNvPr id="3" name="Content Placeholder 2">
            <a:extLst>
              <a:ext uri="{FF2B5EF4-FFF2-40B4-BE49-F238E27FC236}">
                <a16:creationId xmlns:a16="http://schemas.microsoft.com/office/drawing/2014/main" id="{55D3A55A-3912-BBD5-E0A7-E27B69471110}"/>
              </a:ext>
            </a:extLst>
          </p:cNvPr>
          <p:cNvSpPr>
            <a:spLocks noGrp="1"/>
          </p:cNvSpPr>
          <p:nvPr>
            <p:ph idx="1"/>
          </p:nvPr>
        </p:nvSpPr>
        <p:spPr/>
        <p:txBody>
          <a:bodyPr>
            <a:normAutofit fontScale="92500" lnSpcReduction="20000"/>
          </a:bodyPr>
          <a:lstStyle/>
          <a:p>
            <a:r>
              <a:rPr lang="en-AU" b="1" dirty="0"/>
              <a:t>This Week:</a:t>
            </a:r>
          </a:p>
          <a:p>
            <a:pPr lvl="1"/>
            <a:r>
              <a:rPr lang="en-AU" dirty="0"/>
              <a:t>1. ✋ HALT current rollout plans</a:t>
            </a:r>
          </a:p>
          <a:p>
            <a:pPr lvl="1"/>
            <a:r>
              <a:rPr lang="en-AU" dirty="0"/>
              <a:t>2. 📋 Approve proper A/B test design  </a:t>
            </a:r>
          </a:p>
          <a:p>
            <a:pPr lvl="1"/>
            <a:r>
              <a:rPr lang="en-AU" dirty="0"/>
              <a:t>3. 👥 Assign project team</a:t>
            </a:r>
          </a:p>
          <a:p>
            <a:endParaRPr lang="en-AU" dirty="0"/>
          </a:p>
          <a:p>
            <a:r>
              <a:rPr lang="en-AU" b="1" dirty="0"/>
              <a:t>Strategic Decision:</a:t>
            </a:r>
          </a:p>
          <a:p>
            <a:pPr lvl="1"/>
            <a:r>
              <a:rPr lang="en-AU" dirty="0"/>
              <a:t>Accept 7-week delay for reliable evidence</a:t>
            </a:r>
          </a:p>
          <a:p>
            <a:pPr lvl="1"/>
            <a:r>
              <a:rPr lang="en-AU" dirty="0"/>
              <a:t>Build robust experimentation capabilities</a:t>
            </a:r>
          </a:p>
          <a:p>
            <a:endParaRPr lang="en-AU" dirty="0"/>
          </a:p>
          <a:p>
            <a:r>
              <a:rPr lang="en-AU" b="1" dirty="0"/>
              <a:t>Expected Outcome: </a:t>
            </a:r>
            <a:r>
              <a:rPr lang="en-AU" dirty="0"/>
              <a:t>Confident algorithm decision by Q3 end</a:t>
            </a:r>
          </a:p>
        </p:txBody>
      </p:sp>
      <p:pic>
        <p:nvPicPr>
          <p:cNvPr id="9" name="Audio 8">
            <a:hlinkClick r:id="" action="ppaction://media"/>
            <a:extLst>
              <a:ext uri="{FF2B5EF4-FFF2-40B4-BE49-F238E27FC236}">
                <a16:creationId xmlns:a16="http://schemas.microsoft.com/office/drawing/2014/main" id="{937A6D75-26A1-06F1-F807-E5855129B76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3045988"/>
      </p:ext>
    </p:extLst>
  </p:cSld>
  <p:clrMapOvr>
    <a:masterClrMapping/>
  </p:clrMapOvr>
  <mc:AlternateContent xmlns:mc="http://schemas.openxmlformats.org/markup-compatibility/2006">
    <mc:Choice xmlns:p14="http://schemas.microsoft.com/office/powerpoint/2010/main" Requires="p14">
      <p:transition spd="slow" p14:dur="2000" advTm="51481"/>
    </mc:Choice>
    <mc:Fallback>
      <p:transition spd="slow" advTm="514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84EA0-B15B-0DE4-2806-DABA2586140B}"/>
              </a:ext>
            </a:extLst>
          </p:cNvPr>
          <p:cNvSpPr>
            <a:spLocks noGrp="1"/>
          </p:cNvSpPr>
          <p:nvPr>
            <p:ph type="title"/>
          </p:nvPr>
        </p:nvSpPr>
        <p:spPr/>
        <p:txBody>
          <a:bodyPr/>
          <a:lstStyle/>
          <a:p>
            <a:r>
              <a:rPr lang="en-AU" dirty="0"/>
              <a:t>Critical Assessment &amp; Business Recommendations</a:t>
            </a:r>
          </a:p>
        </p:txBody>
      </p:sp>
      <p:sp>
        <p:nvSpPr>
          <p:cNvPr id="3" name="Content Placeholder 2">
            <a:extLst>
              <a:ext uri="{FF2B5EF4-FFF2-40B4-BE49-F238E27FC236}">
                <a16:creationId xmlns:a16="http://schemas.microsoft.com/office/drawing/2014/main" id="{633D350E-DA83-C762-CA5B-AB599BB362FA}"/>
              </a:ext>
            </a:extLst>
          </p:cNvPr>
          <p:cNvSpPr>
            <a:spLocks noGrp="1"/>
          </p:cNvSpPr>
          <p:nvPr>
            <p:ph idx="1"/>
          </p:nvPr>
        </p:nvSpPr>
        <p:spPr/>
        <p:txBody>
          <a:bodyPr>
            <a:normAutofit fontScale="85000" lnSpcReduction="20000"/>
          </a:bodyPr>
          <a:lstStyle/>
          <a:p>
            <a:r>
              <a:rPr lang="en-AU" b="1" dirty="0"/>
              <a:t>KEY FINDINGS:</a:t>
            </a:r>
          </a:p>
          <a:p>
            <a:pPr lvl="1"/>
            <a:r>
              <a:rPr lang="en-US" dirty="0"/>
              <a:t>Algorithm shows 10.9% increase in viewing hours </a:t>
            </a:r>
          </a:p>
          <a:p>
            <a:pPr lvl="1"/>
            <a:r>
              <a:rPr lang="en-US" dirty="0"/>
              <a:t>Multiple severe methodological flaws discovered </a:t>
            </a:r>
          </a:p>
          <a:p>
            <a:pPr lvl="1"/>
            <a:r>
              <a:rPr lang="en-US" dirty="0"/>
              <a:t>Results unreliable for business decisions</a:t>
            </a:r>
            <a:endParaRPr lang="en-AU" dirty="0"/>
          </a:p>
          <a:p>
            <a:pPr lvl="1"/>
            <a:endParaRPr lang="en-US" dirty="0"/>
          </a:p>
          <a:p>
            <a:r>
              <a:rPr lang="en-AU" b="1" dirty="0"/>
              <a:t>RECOMMENDATION:</a:t>
            </a:r>
          </a:p>
          <a:p>
            <a:pPr lvl="1"/>
            <a:r>
              <a:rPr lang="en-US" dirty="0"/>
              <a:t>DO NOT roll out company-wide </a:t>
            </a:r>
          </a:p>
          <a:p>
            <a:pPr lvl="1"/>
            <a:r>
              <a:rPr lang="en-US" dirty="0"/>
              <a:t>Conduct proper randomized trial first.</a:t>
            </a:r>
          </a:p>
          <a:p>
            <a:endParaRPr lang="en-AU" dirty="0"/>
          </a:p>
          <a:p>
            <a:r>
              <a:rPr lang="en-AU" b="1" dirty="0"/>
              <a:t>IMPACT:</a:t>
            </a:r>
          </a:p>
          <a:p>
            <a:pPr lvl="1"/>
            <a:r>
              <a:rPr lang="en-AU" dirty="0"/>
              <a:t>Prevents multi-million dollar mistake</a:t>
            </a:r>
          </a:p>
        </p:txBody>
      </p:sp>
      <p:pic>
        <p:nvPicPr>
          <p:cNvPr id="10" name="Audio 9">
            <a:hlinkClick r:id="" action="ppaction://media"/>
            <a:extLst>
              <a:ext uri="{FF2B5EF4-FFF2-40B4-BE49-F238E27FC236}">
                <a16:creationId xmlns:a16="http://schemas.microsoft.com/office/drawing/2014/main" id="{801E1EC8-C4AE-5480-77E1-11AFD543BB4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67425781"/>
      </p:ext>
    </p:extLst>
  </p:cSld>
  <p:clrMapOvr>
    <a:masterClrMapping/>
  </p:clrMapOvr>
  <mc:AlternateContent xmlns:mc="http://schemas.openxmlformats.org/markup-compatibility/2006">
    <mc:Choice xmlns:p14="http://schemas.microsoft.com/office/powerpoint/2010/main" Requires="p14">
      <p:transition spd="slow" p14:dur="2000" advTm="47027"/>
    </mc:Choice>
    <mc:Fallback>
      <p:transition spd="slow" advTm="47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5429F-1695-5468-CF0A-C1E401D9AFEF}"/>
              </a:ext>
            </a:extLst>
          </p:cNvPr>
          <p:cNvSpPr>
            <a:spLocks noGrp="1"/>
          </p:cNvSpPr>
          <p:nvPr>
            <p:ph type="title"/>
          </p:nvPr>
        </p:nvSpPr>
        <p:spPr/>
        <p:txBody>
          <a:bodyPr/>
          <a:lstStyle/>
          <a:p>
            <a:r>
              <a:rPr lang="en-AU" dirty="0"/>
              <a:t>Why This Analysis Matters</a:t>
            </a:r>
          </a:p>
        </p:txBody>
      </p:sp>
      <p:sp>
        <p:nvSpPr>
          <p:cNvPr id="3" name="Content Placeholder 2">
            <a:extLst>
              <a:ext uri="{FF2B5EF4-FFF2-40B4-BE49-F238E27FC236}">
                <a16:creationId xmlns:a16="http://schemas.microsoft.com/office/drawing/2014/main" id="{3123A7B2-6A7F-0317-FC3C-5FE083311CDE}"/>
              </a:ext>
            </a:extLst>
          </p:cNvPr>
          <p:cNvSpPr>
            <a:spLocks noGrp="1"/>
          </p:cNvSpPr>
          <p:nvPr>
            <p:ph idx="1"/>
          </p:nvPr>
        </p:nvSpPr>
        <p:spPr/>
        <p:txBody>
          <a:bodyPr/>
          <a:lstStyle/>
          <a:p>
            <a:r>
              <a:rPr lang="en-US" dirty="0"/>
              <a:t>User engagement = advertising revenue</a:t>
            </a:r>
          </a:p>
          <a:p>
            <a:r>
              <a:rPr lang="en-US" dirty="0"/>
              <a:t>Hours watched per day = key performance metric  </a:t>
            </a:r>
          </a:p>
          <a:p>
            <a:r>
              <a:rPr lang="en-US" dirty="0"/>
              <a:t>Algorithm changed July 18th at 00:01</a:t>
            </a:r>
          </a:p>
          <a:p>
            <a:r>
              <a:rPr lang="en-US" dirty="0"/>
              <a:t>Question: Does new algorithm increase viewing hours?</a:t>
            </a:r>
            <a:endParaRPr lang="en-AU" dirty="0"/>
          </a:p>
        </p:txBody>
      </p:sp>
      <p:pic>
        <p:nvPicPr>
          <p:cNvPr id="10" name="Audio 9">
            <a:hlinkClick r:id="" action="ppaction://media"/>
            <a:extLst>
              <a:ext uri="{FF2B5EF4-FFF2-40B4-BE49-F238E27FC236}">
                <a16:creationId xmlns:a16="http://schemas.microsoft.com/office/drawing/2014/main" id="{3E376266-5360-E8AE-D75B-62A078CB17E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70737123"/>
      </p:ext>
    </p:extLst>
  </p:cSld>
  <p:clrMapOvr>
    <a:masterClrMapping/>
  </p:clrMapOvr>
  <mc:AlternateContent xmlns:mc="http://schemas.openxmlformats.org/markup-compatibility/2006">
    <mc:Choice xmlns:p14="http://schemas.microsoft.com/office/powerpoint/2010/main" Requires="p14">
      <p:transition spd="slow" p14:dur="2000" advTm="52640"/>
    </mc:Choice>
    <mc:Fallback>
      <p:transition spd="slow" advTm="52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DE35F-5235-CE78-B700-7A30F4E84B62}"/>
              </a:ext>
            </a:extLst>
          </p:cNvPr>
          <p:cNvSpPr>
            <a:spLocks noGrp="1"/>
          </p:cNvSpPr>
          <p:nvPr>
            <p:ph type="title"/>
          </p:nvPr>
        </p:nvSpPr>
        <p:spPr/>
        <p:txBody>
          <a:bodyPr/>
          <a:lstStyle/>
          <a:p>
            <a:r>
              <a:rPr lang="en-AU" dirty="0"/>
              <a:t>Study Details</a:t>
            </a:r>
          </a:p>
        </p:txBody>
      </p:sp>
      <p:graphicFrame>
        <p:nvGraphicFramePr>
          <p:cNvPr id="5" name="Content Placeholder 4">
            <a:extLst>
              <a:ext uri="{FF2B5EF4-FFF2-40B4-BE49-F238E27FC236}">
                <a16:creationId xmlns:a16="http://schemas.microsoft.com/office/drawing/2014/main" id="{810C2727-3C4C-160B-5243-B18EAC3E90D7}"/>
              </a:ext>
            </a:extLst>
          </p:cNvPr>
          <p:cNvGraphicFramePr>
            <a:graphicFrameLocks noGrp="1"/>
          </p:cNvGraphicFramePr>
          <p:nvPr>
            <p:ph idx="1"/>
            <p:extLst>
              <p:ext uri="{D42A27DB-BD31-4B8C-83A1-F6EECF244321}">
                <p14:modId xmlns:p14="http://schemas.microsoft.com/office/powerpoint/2010/main" val="1090782842"/>
              </p:ext>
            </p:extLst>
          </p:nvPr>
        </p:nvGraphicFramePr>
        <p:xfrm>
          <a:off x="1154955" y="2603500"/>
          <a:ext cx="8761412" cy="34163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2" name="Audio 11">
            <a:hlinkClick r:id="" action="ppaction://media"/>
            <a:extLst>
              <a:ext uri="{FF2B5EF4-FFF2-40B4-BE49-F238E27FC236}">
                <a16:creationId xmlns:a16="http://schemas.microsoft.com/office/drawing/2014/main" id="{805E2563-C800-F5FD-01B1-76F3E9E10DC7}"/>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51324426"/>
      </p:ext>
    </p:extLst>
  </p:cSld>
  <p:clrMapOvr>
    <a:masterClrMapping/>
  </p:clrMapOvr>
  <mc:AlternateContent xmlns:mc="http://schemas.openxmlformats.org/markup-compatibility/2006">
    <mc:Choice xmlns:p14="http://schemas.microsoft.com/office/powerpoint/2010/main" Requires="p14">
      <p:transition spd="slow" p14:dur="2000" advTm="45388"/>
    </mc:Choice>
    <mc:Fallback>
      <p:transition spd="slow" advTm="453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1D839-ACA2-8B25-89CE-34FFB94564B7}"/>
              </a:ext>
            </a:extLst>
          </p:cNvPr>
          <p:cNvSpPr>
            <a:spLocks noGrp="1"/>
          </p:cNvSpPr>
          <p:nvPr>
            <p:ph type="title"/>
          </p:nvPr>
        </p:nvSpPr>
        <p:spPr/>
        <p:txBody>
          <a:bodyPr/>
          <a:lstStyle/>
          <a:p>
            <a:r>
              <a:rPr lang="en-US" dirty="0"/>
              <a:t>🚨 Severe Group Imbalance Discovered</a:t>
            </a:r>
            <a:endParaRPr lang="en-AU" dirty="0"/>
          </a:p>
        </p:txBody>
      </p:sp>
      <p:sp>
        <p:nvSpPr>
          <p:cNvPr id="3" name="Content Placeholder 2">
            <a:extLst>
              <a:ext uri="{FF2B5EF4-FFF2-40B4-BE49-F238E27FC236}">
                <a16:creationId xmlns:a16="http://schemas.microsoft.com/office/drawing/2014/main" id="{52F5F853-8309-5FC3-2B5E-56AF5C2C7373}"/>
              </a:ext>
            </a:extLst>
          </p:cNvPr>
          <p:cNvSpPr>
            <a:spLocks noGrp="1"/>
          </p:cNvSpPr>
          <p:nvPr>
            <p:ph idx="1"/>
          </p:nvPr>
        </p:nvSpPr>
        <p:spPr/>
        <p:txBody>
          <a:bodyPr/>
          <a:lstStyle/>
          <a:p>
            <a:r>
              <a:rPr lang="en-US" b="1" dirty="0"/>
              <a:t>Group A (Control):   </a:t>
            </a:r>
            <a:r>
              <a:rPr lang="en-US" dirty="0"/>
              <a:t>880 users (88%)</a:t>
            </a:r>
          </a:p>
          <a:p>
            <a:r>
              <a:rPr lang="en-US" b="1" dirty="0"/>
              <a:t>Group B (Treatment): </a:t>
            </a:r>
            <a:r>
              <a:rPr lang="en-US" dirty="0"/>
              <a:t>120 users (12%)</a:t>
            </a:r>
          </a:p>
          <a:p>
            <a:r>
              <a:rPr lang="en-US" b="1" dirty="0"/>
              <a:t>Ratio:</a:t>
            </a:r>
            <a:r>
              <a:rPr lang="en-US" dirty="0"/>
              <a:t> 7.33 to 1 imbalance</a:t>
            </a:r>
          </a:p>
          <a:p>
            <a:endParaRPr lang="en-US" dirty="0"/>
          </a:p>
          <a:p>
            <a:r>
              <a:rPr lang="en-US" b="1" dirty="0"/>
              <a:t>IMPACT:</a:t>
            </a:r>
          </a:p>
          <a:p>
            <a:r>
              <a:rPr lang="en-US" dirty="0"/>
              <a:t>❌ Reduces statistical power</a:t>
            </a:r>
          </a:p>
          <a:p>
            <a:r>
              <a:rPr lang="en-US" dirty="0"/>
              <a:t>❌ Violates A/B testing best practices  </a:t>
            </a:r>
          </a:p>
          <a:p>
            <a:r>
              <a:rPr lang="en-US" dirty="0"/>
              <a:t>❌ Creates unreliable results</a:t>
            </a:r>
            <a:endParaRPr lang="en-AU" dirty="0"/>
          </a:p>
        </p:txBody>
      </p:sp>
      <p:pic>
        <p:nvPicPr>
          <p:cNvPr id="1026" name="Picture 2">
            <a:extLst>
              <a:ext uri="{FF2B5EF4-FFF2-40B4-BE49-F238E27FC236}">
                <a16:creationId xmlns:a16="http://schemas.microsoft.com/office/drawing/2014/main" id="{F02D0353-E848-D577-D4E1-26386735E9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2590800"/>
            <a:ext cx="5486400" cy="3429000"/>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C40D7A84-F407-649D-0DA2-B69E8FC8A59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80853513"/>
      </p:ext>
    </p:extLst>
  </p:cSld>
  <p:clrMapOvr>
    <a:masterClrMapping/>
  </p:clrMapOvr>
  <mc:AlternateContent xmlns:mc="http://schemas.openxmlformats.org/markup-compatibility/2006">
    <mc:Choice xmlns:p14="http://schemas.microsoft.com/office/powerpoint/2010/main" Requires="p14">
      <p:transition spd="slow" p14:dur="2000" advTm="50906"/>
    </mc:Choice>
    <mc:Fallback>
      <p:transition spd="slow" advTm="509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D742D-E7A0-3951-0B3A-F10F07C5BFD6}"/>
              </a:ext>
            </a:extLst>
          </p:cNvPr>
          <p:cNvSpPr>
            <a:spLocks noGrp="1"/>
          </p:cNvSpPr>
          <p:nvPr>
            <p:ph type="title"/>
          </p:nvPr>
        </p:nvSpPr>
        <p:spPr/>
        <p:txBody>
          <a:bodyPr/>
          <a:lstStyle/>
          <a:p>
            <a:r>
              <a:rPr lang="en-US" dirty="0"/>
              <a:t>🚨 This is NOT a Randomized A/B Test</a:t>
            </a:r>
            <a:endParaRPr lang="en-AU" dirty="0"/>
          </a:p>
        </p:txBody>
      </p:sp>
      <p:sp>
        <p:nvSpPr>
          <p:cNvPr id="3" name="Content Placeholder 2">
            <a:extLst>
              <a:ext uri="{FF2B5EF4-FFF2-40B4-BE49-F238E27FC236}">
                <a16:creationId xmlns:a16="http://schemas.microsoft.com/office/drawing/2014/main" id="{D0426527-E69E-B16B-6D71-48DC3F9E1571}"/>
              </a:ext>
            </a:extLst>
          </p:cNvPr>
          <p:cNvSpPr>
            <a:spLocks noGrp="1"/>
          </p:cNvSpPr>
          <p:nvPr>
            <p:ph idx="1"/>
          </p:nvPr>
        </p:nvSpPr>
        <p:spPr/>
        <p:txBody>
          <a:bodyPr>
            <a:normAutofit/>
          </a:bodyPr>
          <a:lstStyle/>
          <a:p>
            <a:r>
              <a:rPr lang="en-US" sz="1400" dirty="0"/>
              <a:t>❌ ALL data before July 18th = Group A only</a:t>
            </a:r>
          </a:p>
          <a:p>
            <a:r>
              <a:rPr lang="en-US" sz="1400" dirty="0"/>
              <a:t>❌ Group B only appears from July 18th onwards</a:t>
            </a:r>
          </a:p>
          <a:p>
            <a:r>
              <a:rPr lang="en-US" sz="1400" dirty="0"/>
              <a:t>❌ This is a BEFORE/AFTER comparison, not A/B test</a:t>
            </a:r>
          </a:p>
          <a:p>
            <a:endParaRPr lang="en-US" sz="1400" dirty="0"/>
          </a:p>
          <a:p>
            <a:r>
              <a:rPr lang="en-US" sz="1400" b="1" dirty="0"/>
              <a:t>MAJOR RISK:</a:t>
            </a:r>
          </a:p>
          <a:p>
            <a:r>
              <a:rPr lang="en-US" sz="1400" dirty="0"/>
              <a:t>Algorithm effect confused with:</a:t>
            </a:r>
          </a:p>
          <a:p>
            <a:pPr lvl="1"/>
            <a:r>
              <a:rPr lang="en-US" sz="1200" dirty="0"/>
              <a:t>Seasonal trends  </a:t>
            </a:r>
          </a:p>
          <a:p>
            <a:pPr lvl="1"/>
            <a:r>
              <a:rPr lang="en-US" sz="1200" dirty="0"/>
              <a:t>External factors</a:t>
            </a:r>
          </a:p>
          <a:p>
            <a:pPr lvl="1"/>
            <a:r>
              <a:rPr lang="en-US" sz="1200" dirty="0"/>
              <a:t>Time-based changes</a:t>
            </a:r>
            <a:endParaRPr lang="en-AU" dirty="0"/>
          </a:p>
        </p:txBody>
      </p:sp>
      <p:pic>
        <p:nvPicPr>
          <p:cNvPr id="2050" name="Picture 2">
            <a:extLst>
              <a:ext uri="{FF2B5EF4-FFF2-40B4-BE49-F238E27FC236}">
                <a16:creationId xmlns:a16="http://schemas.microsoft.com/office/drawing/2014/main" id="{53CB29F7-9A8B-DA0A-0A42-0F581AEE29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9736" y="2546772"/>
            <a:ext cx="5340096" cy="3337560"/>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D4774C42-5674-77AA-A0B5-37C9F8555DA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18472139"/>
      </p:ext>
    </p:extLst>
  </p:cSld>
  <p:clrMapOvr>
    <a:masterClrMapping/>
  </p:clrMapOvr>
  <mc:AlternateContent xmlns:mc="http://schemas.openxmlformats.org/markup-compatibility/2006">
    <mc:Choice xmlns:p14="http://schemas.microsoft.com/office/powerpoint/2010/main" Requires="p14">
      <p:transition spd="slow" p14:dur="2000" advTm="72616"/>
    </mc:Choice>
    <mc:Fallback>
      <p:transition spd="slow" advTm="72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D7B07-4C1D-FC25-E8FF-80C19E4AD750}"/>
              </a:ext>
            </a:extLst>
          </p:cNvPr>
          <p:cNvSpPr>
            <a:spLocks noGrp="1"/>
          </p:cNvSpPr>
          <p:nvPr>
            <p:ph type="title"/>
          </p:nvPr>
        </p:nvSpPr>
        <p:spPr/>
        <p:txBody>
          <a:bodyPr/>
          <a:lstStyle/>
          <a:p>
            <a:r>
              <a:rPr lang="en-AU" dirty="0"/>
              <a:t>🚨 Severe Demographic Bias</a:t>
            </a:r>
          </a:p>
        </p:txBody>
      </p:sp>
      <p:sp>
        <p:nvSpPr>
          <p:cNvPr id="3" name="Content Placeholder 2">
            <a:extLst>
              <a:ext uri="{FF2B5EF4-FFF2-40B4-BE49-F238E27FC236}">
                <a16:creationId xmlns:a16="http://schemas.microsoft.com/office/drawing/2014/main" id="{AFB50DDF-94A4-2F5E-0CBB-60780349AD44}"/>
              </a:ext>
            </a:extLst>
          </p:cNvPr>
          <p:cNvSpPr>
            <a:spLocks noGrp="1"/>
          </p:cNvSpPr>
          <p:nvPr>
            <p:ph idx="1"/>
          </p:nvPr>
        </p:nvSpPr>
        <p:spPr>
          <a:xfrm>
            <a:off x="1154953" y="5040547"/>
            <a:ext cx="8869919" cy="706965"/>
          </a:xfrm>
        </p:spPr>
        <p:txBody>
          <a:bodyPr>
            <a:normAutofit fontScale="92500" lnSpcReduction="10000"/>
          </a:bodyPr>
          <a:lstStyle/>
          <a:p>
            <a:endParaRPr lang="en-AU" dirty="0"/>
          </a:p>
          <a:p>
            <a:r>
              <a:rPr lang="en-AU" dirty="0"/>
              <a:t>PROBLEM: Treatment group has higher-engagement users to begin with</a:t>
            </a:r>
          </a:p>
        </p:txBody>
      </p:sp>
      <p:graphicFrame>
        <p:nvGraphicFramePr>
          <p:cNvPr id="4" name="Table 3">
            <a:extLst>
              <a:ext uri="{FF2B5EF4-FFF2-40B4-BE49-F238E27FC236}">
                <a16:creationId xmlns:a16="http://schemas.microsoft.com/office/drawing/2014/main" id="{98EF4012-1E29-264B-0FF6-2744D84E4585}"/>
              </a:ext>
            </a:extLst>
          </p:cNvPr>
          <p:cNvGraphicFramePr>
            <a:graphicFrameLocks noGrp="1"/>
          </p:cNvGraphicFramePr>
          <p:nvPr>
            <p:extLst>
              <p:ext uri="{D42A27DB-BD31-4B8C-83A1-F6EECF244321}">
                <p14:modId xmlns:p14="http://schemas.microsoft.com/office/powerpoint/2010/main" val="539213799"/>
              </p:ext>
            </p:extLst>
          </p:nvPr>
        </p:nvGraphicFramePr>
        <p:xfrm>
          <a:off x="1525912" y="2697734"/>
          <a:ext cx="8128000" cy="21234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910353292"/>
                    </a:ext>
                  </a:extLst>
                </a:gridCol>
                <a:gridCol w="2032000">
                  <a:extLst>
                    <a:ext uri="{9D8B030D-6E8A-4147-A177-3AD203B41FA5}">
                      <a16:colId xmlns:a16="http://schemas.microsoft.com/office/drawing/2014/main" val="3482851727"/>
                    </a:ext>
                  </a:extLst>
                </a:gridCol>
                <a:gridCol w="2032000">
                  <a:extLst>
                    <a:ext uri="{9D8B030D-6E8A-4147-A177-3AD203B41FA5}">
                      <a16:colId xmlns:a16="http://schemas.microsoft.com/office/drawing/2014/main" val="3551962231"/>
                    </a:ext>
                  </a:extLst>
                </a:gridCol>
                <a:gridCol w="2032000">
                  <a:extLst>
                    <a:ext uri="{9D8B030D-6E8A-4147-A177-3AD203B41FA5}">
                      <a16:colId xmlns:a16="http://schemas.microsoft.com/office/drawing/2014/main" val="915027793"/>
                    </a:ext>
                  </a:extLst>
                </a:gridCol>
              </a:tblGrid>
              <a:tr h="370840">
                <a:tc>
                  <a:txBody>
                    <a:bodyPr/>
                    <a:lstStyle/>
                    <a:p>
                      <a:r>
                        <a:rPr lang="en-AU" dirty="0"/>
                        <a:t>Characteristic</a:t>
                      </a:r>
                    </a:p>
                  </a:txBody>
                  <a:tcPr/>
                </a:tc>
                <a:tc>
                  <a:txBody>
                    <a:bodyPr/>
                    <a:lstStyle/>
                    <a:p>
                      <a:r>
                        <a:rPr lang="en-AU" dirty="0"/>
                        <a:t>Group A</a:t>
                      </a:r>
                    </a:p>
                  </a:txBody>
                  <a:tcPr/>
                </a:tc>
                <a:tc>
                  <a:txBody>
                    <a:bodyPr/>
                    <a:lstStyle/>
                    <a:p>
                      <a:r>
                        <a:rPr lang="en-AU" dirty="0"/>
                        <a:t>Group B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Difference</a:t>
                      </a:r>
                    </a:p>
                    <a:p>
                      <a:endParaRPr lang="en-AU" dirty="0"/>
                    </a:p>
                  </a:txBody>
                  <a:tcPr/>
                </a:tc>
                <a:extLst>
                  <a:ext uri="{0D108BD9-81ED-4DB2-BD59-A6C34878D82A}">
                    <a16:rowId xmlns:a16="http://schemas.microsoft.com/office/drawing/2014/main" val="1301239631"/>
                  </a:ext>
                </a:extLst>
              </a:tr>
              <a:tr h="370840">
                <a:tc>
                  <a:txBody>
                    <a:bodyPr/>
                    <a:lstStyle/>
                    <a:p>
                      <a:r>
                        <a:rPr lang="en-AU" dirty="0"/>
                        <a:t>Average Age </a:t>
                      </a:r>
                    </a:p>
                  </a:txBody>
                  <a:tcPr/>
                </a:tc>
                <a:tc>
                  <a:txBody>
                    <a:bodyPr/>
                    <a:lstStyle/>
                    <a:p>
                      <a:r>
                        <a:rPr lang="en-AU" dirty="0"/>
                        <a:t>36.2</a:t>
                      </a:r>
                    </a:p>
                  </a:txBody>
                  <a:tcPr/>
                </a:tc>
                <a:tc>
                  <a:txBody>
                    <a:bodyPr/>
                    <a:lstStyle/>
                    <a:p>
                      <a:r>
                        <a:rPr lang="en-AU" dirty="0"/>
                        <a:t>38.9</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+2.7 years</a:t>
                      </a:r>
                    </a:p>
                  </a:txBody>
                  <a:tcPr/>
                </a:tc>
                <a:extLst>
                  <a:ext uri="{0D108BD9-81ED-4DB2-BD59-A6C34878D82A}">
                    <a16:rowId xmlns:a16="http://schemas.microsoft.com/office/drawing/2014/main" val="4283065423"/>
                  </a:ext>
                </a:extLst>
              </a:tr>
              <a:tr h="370840">
                <a:tc>
                  <a:txBody>
                    <a:bodyPr/>
                    <a:lstStyle/>
                    <a:p>
                      <a:r>
                        <a:rPr lang="en-AU" dirty="0"/>
                        <a:t>% Female </a:t>
                      </a:r>
                    </a:p>
                  </a:txBody>
                  <a:tcPr/>
                </a:tc>
                <a:tc>
                  <a:txBody>
                    <a:bodyPr/>
                    <a:lstStyle/>
                    <a:p>
                      <a:r>
                        <a:rPr lang="en-AU" dirty="0"/>
                        <a:t>45.5% </a:t>
                      </a:r>
                    </a:p>
                  </a:txBody>
                  <a:tcPr/>
                </a:tc>
                <a:tc>
                  <a:txBody>
                    <a:bodyPr/>
                    <a:lstStyle/>
                    <a:p>
                      <a:r>
                        <a:rPr lang="en-AU" dirty="0"/>
                        <a:t>24.2%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-21.3%</a:t>
                      </a:r>
                    </a:p>
                  </a:txBody>
                  <a:tcPr/>
                </a:tc>
                <a:extLst>
                  <a:ext uri="{0D108BD9-81ED-4DB2-BD59-A6C34878D82A}">
                    <a16:rowId xmlns:a16="http://schemas.microsoft.com/office/drawing/2014/main" val="232800648"/>
                  </a:ext>
                </a:extLst>
              </a:tr>
              <a:tr h="370840">
                <a:tc>
                  <a:txBody>
                    <a:bodyPr/>
                    <a:lstStyle/>
                    <a:p>
                      <a:r>
                        <a:rPr lang="en-AU" dirty="0"/>
                        <a:t>Social Score </a:t>
                      </a:r>
                    </a:p>
                  </a:txBody>
                  <a:tcPr/>
                </a:tc>
                <a:tc>
                  <a:txBody>
                    <a:bodyPr/>
                    <a:lstStyle/>
                    <a:p>
                      <a:r>
                        <a:rPr lang="en-AU"/>
                        <a:t>4.87 </a:t>
                      </a:r>
                      <a:endParaRPr lang="en-AU" dirty="0"/>
                    </a:p>
                  </a:txBody>
                  <a:tcPr/>
                </a:tc>
                <a:tc>
                  <a:txBody>
                    <a:bodyPr/>
                    <a:lstStyle/>
                    <a:p>
                      <a:r>
                        <a:rPr lang="en-AU" dirty="0"/>
                        <a:t>5.22</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+7.2% higher</a:t>
                      </a:r>
                    </a:p>
                  </a:txBody>
                  <a:tcPr/>
                </a:tc>
                <a:extLst>
                  <a:ext uri="{0D108BD9-81ED-4DB2-BD59-A6C34878D82A}">
                    <a16:rowId xmlns:a16="http://schemas.microsoft.com/office/drawing/2014/main" val="2344524857"/>
                  </a:ext>
                </a:extLst>
              </a:tr>
              <a:tr h="370840">
                <a:tc>
                  <a:txBody>
                    <a:bodyPr/>
                    <a:lstStyle/>
                    <a:p>
                      <a:r>
                        <a:rPr lang="en-AU" dirty="0"/>
                        <a:t>Male % </a:t>
                      </a:r>
                    </a:p>
                  </a:txBody>
                  <a:tcPr/>
                </a:tc>
                <a:tc>
                  <a:txBody>
                    <a:bodyPr/>
                    <a:lstStyle/>
                    <a:p>
                      <a:r>
                        <a:rPr lang="en-AU" dirty="0"/>
                        <a:t>54%</a:t>
                      </a:r>
                    </a:p>
                  </a:txBody>
                  <a:tcPr/>
                </a:tc>
                <a:tc>
                  <a:txBody>
                    <a:bodyPr/>
                    <a:lstStyle/>
                    <a:p>
                      <a:r>
                        <a:rPr lang="en-AU" dirty="0"/>
                        <a:t>76%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AU" dirty="0"/>
                        <a:t>+22% more</a:t>
                      </a:r>
                    </a:p>
                  </a:txBody>
                  <a:tcPr/>
                </a:tc>
                <a:extLst>
                  <a:ext uri="{0D108BD9-81ED-4DB2-BD59-A6C34878D82A}">
                    <a16:rowId xmlns:a16="http://schemas.microsoft.com/office/drawing/2014/main" val="304671945"/>
                  </a:ext>
                </a:extLst>
              </a:tr>
            </a:tbl>
          </a:graphicData>
        </a:graphic>
      </p:graphicFrame>
      <p:pic>
        <p:nvPicPr>
          <p:cNvPr id="11" name="Audio 10">
            <a:hlinkClick r:id="" action="ppaction://media"/>
            <a:extLst>
              <a:ext uri="{FF2B5EF4-FFF2-40B4-BE49-F238E27FC236}">
                <a16:creationId xmlns:a16="http://schemas.microsoft.com/office/drawing/2014/main" id="{9B83B572-7FB6-6EEF-8944-C721B5C678A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9224206"/>
      </p:ext>
    </p:extLst>
  </p:cSld>
  <p:clrMapOvr>
    <a:masterClrMapping/>
  </p:clrMapOvr>
  <mc:AlternateContent xmlns:mc="http://schemas.openxmlformats.org/markup-compatibility/2006">
    <mc:Choice xmlns:p14="http://schemas.microsoft.com/office/powerpoint/2010/main" Requires="p14">
      <p:transition spd="slow" p14:dur="2000" advTm="51591"/>
    </mc:Choice>
    <mc:Fallback>
      <p:transition spd="slow" advTm="51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7E0DE-9E5D-0F1C-2D1C-5416FD7E142C}"/>
              </a:ext>
            </a:extLst>
          </p:cNvPr>
          <p:cNvSpPr>
            <a:spLocks noGrp="1"/>
          </p:cNvSpPr>
          <p:nvPr>
            <p:ph type="title"/>
          </p:nvPr>
        </p:nvSpPr>
        <p:spPr>
          <a:xfrm>
            <a:off x="1200152" y="1167447"/>
            <a:ext cx="8547352" cy="342497"/>
          </a:xfrm>
        </p:spPr>
        <p:txBody>
          <a:bodyPr/>
          <a:lstStyle/>
          <a:p>
            <a:r>
              <a:rPr lang="en-AU" dirty="0"/>
              <a:t>Primary Analysis Results</a:t>
            </a:r>
          </a:p>
        </p:txBody>
      </p:sp>
      <p:graphicFrame>
        <p:nvGraphicFramePr>
          <p:cNvPr id="4" name="Content Placeholder 3">
            <a:extLst>
              <a:ext uri="{FF2B5EF4-FFF2-40B4-BE49-F238E27FC236}">
                <a16:creationId xmlns:a16="http://schemas.microsoft.com/office/drawing/2014/main" id="{CE3F7153-4AFF-20F3-4397-90C860E4E171}"/>
              </a:ext>
            </a:extLst>
          </p:cNvPr>
          <p:cNvGraphicFramePr>
            <a:graphicFrameLocks noGrp="1"/>
          </p:cNvGraphicFramePr>
          <p:nvPr>
            <p:ph idx="1"/>
            <p:extLst>
              <p:ext uri="{D42A27DB-BD31-4B8C-83A1-F6EECF244321}">
                <p14:modId xmlns:p14="http://schemas.microsoft.com/office/powerpoint/2010/main" val="2551138203"/>
              </p:ext>
            </p:extLst>
          </p:nvPr>
        </p:nvGraphicFramePr>
        <p:xfrm>
          <a:off x="-268223" y="2999485"/>
          <a:ext cx="6837682" cy="262432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074" name="Picture 2">
            <a:extLst>
              <a:ext uri="{FF2B5EF4-FFF2-40B4-BE49-F238E27FC236}">
                <a16:creationId xmlns:a16="http://schemas.microsoft.com/office/drawing/2014/main" id="{90EEE4EA-F56C-6BB5-606B-0825B7A0BC3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207758" y="2603499"/>
            <a:ext cx="5466082" cy="3416301"/>
          </a:xfrm>
          <a:prstGeom prst="rect">
            <a:avLst/>
          </a:prstGeom>
          <a:noFill/>
          <a:extLst>
            <a:ext uri="{909E8E84-426E-40DD-AFC4-6F175D3DCCD1}">
              <a14:hiddenFill xmlns:a14="http://schemas.microsoft.com/office/drawing/2010/main">
                <a:solidFill>
                  <a:srgbClr val="FFFFFF"/>
                </a:solidFill>
              </a14:hiddenFill>
            </a:ext>
          </a:extLst>
        </p:spPr>
      </p:pic>
      <p:pic>
        <p:nvPicPr>
          <p:cNvPr id="15" name="Audio 14">
            <a:hlinkClick r:id="" action="ppaction://media"/>
            <a:extLst>
              <a:ext uri="{FF2B5EF4-FFF2-40B4-BE49-F238E27FC236}">
                <a16:creationId xmlns:a16="http://schemas.microsoft.com/office/drawing/2014/main" id="{40364E25-6FE3-5F12-247C-51CE8F18FD28}"/>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84902805"/>
      </p:ext>
    </p:extLst>
  </p:cSld>
  <p:clrMapOvr>
    <a:masterClrMapping/>
  </p:clrMapOvr>
  <mc:AlternateContent xmlns:mc="http://schemas.openxmlformats.org/markup-compatibility/2006">
    <mc:Choice xmlns:p14="http://schemas.microsoft.com/office/powerpoint/2010/main" Requires="p14">
      <p:transition spd="slow" p14:dur="2000" advTm="40243"/>
    </mc:Choice>
    <mc:Fallback>
      <p:transition spd="slow" advTm="40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E9DC0-EE77-E98B-249E-D0BD7BCC6BC3}"/>
              </a:ext>
            </a:extLst>
          </p:cNvPr>
          <p:cNvSpPr>
            <a:spLocks noGrp="1"/>
          </p:cNvSpPr>
          <p:nvPr>
            <p:ph type="title"/>
          </p:nvPr>
        </p:nvSpPr>
        <p:spPr/>
        <p:txBody>
          <a:bodyPr/>
          <a:lstStyle/>
          <a:p>
            <a:r>
              <a:rPr lang="en-AU" dirty="0"/>
              <a:t>Alternative Explanations for "Improvement"</a:t>
            </a:r>
          </a:p>
        </p:txBody>
      </p:sp>
      <p:sp>
        <p:nvSpPr>
          <p:cNvPr id="3" name="Content Placeholder 2">
            <a:extLst>
              <a:ext uri="{FF2B5EF4-FFF2-40B4-BE49-F238E27FC236}">
                <a16:creationId xmlns:a16="http://schemas.microsoft.com/office/drawing/2014/main" id="{A4BE9F32-BC7B-2CAF-0BD4-870999750420}"/>
              </a:ext>
            </a:extLst>
          </p:cNvPr>
          <p:cNvSpPr>
            <a:spLocks noGrp="1"/>
          </p:cNvSpPr>
          <p:nvPr>
            <p:ph idx="1"/>
          </p:nvPr>
        </p:nvSpPr>
        <p:spPr/>
        <p:txBody>
          <a:bodyPr/>
          <a:lstStyle/>
          <a:p>
            <a:r>
              <a:rPr lang="en-AU" dirty="0"/>
              <a:t>🌞 Seasonal Effects: Summer viewing patterns</a:t>
            </a:r>
          </a:p>
          <a:p>
            <a:r>
              <a:rPr lang="en-AU" dirty="0"/>
              <a:t>📺 Content Releases: Popular shows during treatment  </a:t>
            </a:r>
          </a:p>
          <a:p>
            <a:r>
              <a:rPr lang="en-AU" dirty="0"/>
              <a:t>👥 User Selection: More engaged users got new algorithm</a:t>
            </a:r>
          </a:p>
          <a:p>
            <a:r>
              <a:rPr lang="en-AU" dirty="0"/>
              <a:t>📈 Time Trends: Natural platform growth</a:t>
            </a:r>
          </a:p>
          <a:p>
            <a:r>
              <a:rPr lang="en-AU" dirty="0"/>
              <a:t>🏢 External Events: Competitor actions, news events</a:t>
            </a:r>
          </a:p>
          <a:p>
            <a:endParaRPr lang="en-AU" dirty="0"/>
          </a:p>
          <a:p>
            <a:r>
              <a:rPr lang="en-AU" dirty="0"/>
              <a:t>BOTTOM LINE: Cannot isolate algorithm effect</a:t>
            </a:r>
          </a:p>
        </p:txBody>
      </p:sp>
      <p:pic>
        <p:nvPicPr>
          <p:cNvPr id="9" name="Audio 8">
            <a:hlinkClick r:id="" action="ppaction://media"/>
            <a:extLst>
              <a:ext uri="{FF2B5EF4-FFF2-40B4-BE49-F238E27FC236}">
                <a16:creationId xmlns:a16="http://schemas.microsoft.com/office/drawing/2014/main" id="{DD7E8E62-5536-257D-A1B4-621CCAF2771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80079500"/>
      </p:ext>
    </p:extLst>
  </p:cSld>
  <p:clrMapOvr>
    <a:masterClrMapping/>
  </p:clrMapOvr>
  <mc:AlternateContent xmlns:mc="http://schemas.openxmlformats.org/markup-compatibility/2006">
    <mc:Choice xmlns:p14="http://schemas.microsoft.com/office/powerpoint/2010/main" Requires="p14">
      <p:transition spd="slow" p14:dur="2000" advTm="43771"/>
    </mc:Choice>
    <mc:Fallback>
      <p:transition spd="slow" advTm="43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 Boardroom</Template>
  <TotalTime>199</TotalTime>
  <Words>2984</Words>
  <Application>Microsoft Office PowerPoint</Application>
  <PresentationFormat>Widescreen</PresentationFormat>
  <Paragraphs>265</Paragraphs>
  <Slides>16</Slides>
  <Notes>16</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Aptos</vt:lpstr>
      <vt:lpstr>Arial</vt:lpstr>
      <vt:lpstr>Century Gothic</vt:lpstr>
      <vt:lpstr>Wingdings 3</vt:lpstr>
      <vt:lpstr>Ion Boardroom</vt:lpstr>
      <vt:lpstr>Why Not Watch? Recommendation Engine Analysis</vt:lpstr>
      <vt:lpstr>Critical Assessment &amp; Business Recommendations</vt:lpstr>
      <vt:lpstr>Why This Analysis Matters</vt:lpstr>
      <vt:lpstr>Study Details</vt:lpstr>
      <vt:lpstr>🚨 Severe Group Imbalance Discovered</vt:lpstr>
      <vt:lpstr>🚨 This is NOT a Randomized A/B Test</vt:lpstr>
      <vt:lpstr>🚨 Severe Demographic Bias</vt:lpstr>
      <vt:lpstr>Primary Analysis Results</vt:lpstr>
      <vt:lpstr>Alternative Explanations for "Improvement"</vt:lpstr>
      <vt:lpstr>Controlling for Bias - Effect Shrinks</vt:lpstr>
      <vt:lpstr>Risk of Rolling Out Based on Flawed Data</vt:lpstr>
      <vt:lpstr>Our Study vs A/B Testing Standards</vt:lpstr>
      <vt:lpstr>RECOMMENDATION: DO NOT ROLL OUT</vt:lpstr>
      <vt:lpstr>Proper A/B Test Design - 7 Week Plan</vt:lpstr>
      <vt:lpstr>Investment vs Risk</vt:lpstr>
      <vt:lpstr>Action Plan &amp; 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Teixeira</dc:creator>
  <cp:lastModifiedBy>Michael Teixeira</cp:lastModifiedBy>
  <cp:revision>1</cp:revision>
  <dcterms:created xsi:type="dcterms:W3CDTF">2025-06-15T02:06:26Z</dcterms:created>
  <dcterms:modified xsi:type="dcterms:W3CDTF">2025-06-15T05:26:23Z</dcterms:modified>
</cp:coreProperties>
</file>

<file path=docProps/thumbnail.jpeg>
</file>